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3" r:id="rId1"/>
  </p:sldMasterIdLst>
  <p:notesMasterIdLst>
    <p:notesMasterId r:id="rId79"/>
  </p:notesMasterIdLst>
  <p:sldIdLst>
    <p:sldId id="270" r:id="rId2"/>
    <p:sldId id="398" r:id="rId3"/>
    <p:sldId id="482" r:id="rId4"/>
    <p:sldId id="483" r:id="rId5"/>
    <p:sldId id="484" r:id="rId6"/>
    <p:sldId id="485" r:id="rId7"/>
    <p:sldId id="414" r:id="rId8"/>
    <p:sldId id="418" r:id="rId9"/>
    <p:sldId id="468" r:id="rId10"/>
    <p:sldId id="469" r:id="rId11"/>
    <p:sldId id="472" r:id="rId12"/>
    <p:sldId id="419" r:id="rId13"/>
    <p:sldId id="314" r:id="rId14"/>
    <p:sldId id="316" r:id="rId15"/>
    <p:sldId id="317" r:id="rId16"/>
    <p:sldId id="320" r:id="rId17"/>
    <p:sldId id="318" r:id="rId18"/>
    <p:sldId id="342" r:id="rId19"/>
    <p:sldId id="347" r:id="rId20"/>
    <p:sldId id="348" r:id="rId21"/>
    <p:sldId id="430" r:id="rId22"/>
    <p:sldId id="396" r:id="rId23"/>
    <p:sldId id="471" r:id="rId24"/>
    <p:sldId id="475" r:id="rId25"/>
    <p:sldId id="473" r:id="rId26"/>
    <p:sldId id="474" r:id="rId27"/>
    <p:sldId id="476" r:id="rId28"/>
    <p:sldId id="478" r:id="rId29"/>
    <p:sldId id="477" r:id="rId30"/>
    <p:sldId id="479" r:id="rId31"/>
    <p:sldId id="480" r:id="rId32"/>
    <p:sldId id="415" r:id="rId33"/>
    <p:sldId id="334" r:id="rId34"/>
    <p:sldId id="336" r:id="rId35"/>
    <p:sldId id="413" r:id="rId36"/>
    <p:sldId id="491" r:id="rId37"/>
    <p:sldId id="486" r:id="rId38"/>
    <p:sldId id="487" r:id="rId39"/>
    <p:sldId id="488" r:id="rId40"/>
    <p:sldId id="434" r:id="rId41"/>
    <p:sldId id="435" r:id="rId42"/>
    <p:sldId id="489" r:id="rId43"/>
    <p:sldId id="439" r:id="rId44"/>
    <p:sldId id="440" r:id="rId45"/>
    <p:sldId id="441" r:id="rId46"/>
    <p:sldId id="442" r:id="rId47"/>
    <p:sldId id="443" r:id="rId48"/>
    <p:sldId id="444" r:id="rId49"/>
    <p:sldId id="445" r:id="rId50"/>
    <p:sldId id="446" r:id="rId51"/>
    <p:sldId id="447" r:id="rId52"/>
    <p:sldId id="448" r:id="rId53"/>
    <p:sldId id="449" r:id="rId54"/>
    <p:sldId id="450" r:id="rId55"/>
    <p:sldId id="451" r:id="rId56"/>
    <p:sldId id="452" r:id="rId57"/>
    <p:sldId id="453" r:id="rId58"/>
    <p:sldId id="454" r:id="rId59"/>
    <p:sldId id="455" r:id="rId60"/>
    <p:sldId id="456" r:id="rId61"/>
    <p:sldId id="420" r:id="rId62"/>
    <p:sldId id="287" r:id="rId63"/>
    <p:sldId id="288" r:id="rId64"/>
    <p:sldId id="289" r:id="rId65"/>
    <p:sldId id="290" r:id="rId66"/>
    <p:sldId id="291" r:id="rId67"/>
    <p:sldId id="308" r:id="rId68"/>
    <p:sldId id="304" r:id="rId69"/>
    <p:sldId id="309" r:id="rId70"/>
    <p:sldId id="293" r:id="rId71"/>
    <p:sldId id="310" r:id="rId72"/>
    <p:sldId id="294" r:id="rId73"/>
    <p:sldId id="307" r:id="rId74"/>
    <p:sldId id="311" r:id="rId75"/>
    <p:sldId id="296" r:id="rId76"/>
    <p:sldId id="297" r:id="rId77"/>
    <p:sldId id="272" r:id="rId78"/>
  </p:sldIdLst>
  <p:sldSz cx="12192000" cy="6858000"/>
  <p:notesSz cx="6858000" cy="9144000"/>
  <p:custDataLst>
    <p:tags r:id="rId80"/>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M User" initials="LM" lastIdx="1" clrIdx="0">
    <p:extLst>
      <p:ext uri="{19B8F6BF-5375-455C-9EA6-DF929625EA0E}">
        <p15:presenceInfo xmlns:p15="http://schemas.microsoft.com/office/powerpoint/2012/main" userId="LM Us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44CA1"/>
    <a:srgbClr val="6C6C6C"/>
    <a:srgbClr val="013334"/>
    <a:srgbClr val="10069F"/>
    <a:srgbClr val="4E2A84"/>
    <a:srgbClr val="582E8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439" autoAdjust="0"/>
    <p:restoredTop sz="88482" autoAdjust="0"/>
  </p:normalViewPr>
  <p:slideViewPr>
    <p:cSldViewPr>
      <p:cViewPr varScale="1">
        <p:scale>
          <a:sx n="115" d="100"/>
          <a:sy n="115" d="100"/>
        </p:scale>
        <p:origin x="704" y="200"/>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3406"/>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theme" Target="theme/theme1.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notesMaster" Target="notesMasters/notesMaster1.xml"/><Relationship Id="rId5" Type="http://schemas.openxmlformats.org/officeDocument/2006/relationships/slide" Target="slides/slide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tags" Target="tags/tag1.xml"/><Relationship Id="rId85"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61" Type="http://schemas.openxmlformats.org/officeDocument/2006/relationships/slide" Target="slides/slide60.xml"/><Relationship Id="rId8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tiff>
</file>

<file path=ppt/media/image41.tiff>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jpe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jpe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8570D6A-FB49-A14C-9B03-21B3417100CD}" type="datetimeFigureOut">
              <a:rPr lang="en-US" smtClean="0"/>
              <a:t>1/21/21</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4CB6C83-B894-2740-9986-97D8BB6F6D98}" type="slidenum">
              <a:rPr lang="en-US" smtClean="0"/>
              <a:t>‹#›</a:t>
            </a:fld>
            <a:endParaRPr lang="en-US" dirty="0"/>
          </a:p>
        </p:txBody>
      </p:sp>
    </p:spTree>
    <p:extLst>
      <p:ext uri="{BB962C8B-B14F-4D97-AF65-F5344CB8AC3E}">
        <p14:creationId xmlns:p14="http://schemas.microsoft.com/office/powerpoint/2010/main" val="1801669850"/>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CB6C83-B894-2740-9986-97D8BB6F6D98}" type="slidenum">
              <a:rPr lang="en-US" smtClean="0"/>
              <a:t>11</a:t>
            </a:fld>
            <a:endParaRPr lang="en-US" dirty="0"/>
          </a:p>
        </p:txBody>
      </p:sp>
    </p:spTree>
    <p:extLst>
      <p:ext uri="{BB962C8B-B14F-4D97-AF65-F5344CB8AC3E}">
        <p14:creationId xmlns:p14="http://schemas.microsoft.com/office/powerpoint/2010/main" val="15057903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7BFAA22-A173-44EC-97BF-FC91033F7A22}" type="slidenum">
              <a:rPr lang="en-US" smtClean="0"/>
              <a:t>15</a:t>
            </a:fld>
            <a:endParaRPr lang="en-US" dirty="0"/>
          </a:p>
        </p:txBody>
      </p:sp>
    </p:spTree>
    <p:extLst>
      <p:ext uri="{BB962C8B-B14F-4D97-AF65-F5344CB8AC3E}">
        <p14:creationId xmlns:p14="http://schemas.microsoft.com/office/powerpoint/2010/main" val="245759304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914400" y="1828800"/>
            <a:ext cx="10363200" cy="900546"/>
          </a:xfrm>
        </p:spPr>
        <p:txBody>
          <a:bodyPr anchor="b" anchorCtr="0"/>
          <a:lstStyle>
            <a:lvl1pPr algn="l">
              <a:defRPr/>
            </a:lvl1pPr>
          </a:lstStyle>
          <a:p>
            <a:r>
              <a:rPr lang="en-US" dirty="0"/>
              <a:t>Click To Edit Title</a:t>
            </a:r>
          </a:p>
        </p:txBody>
      </p:sp>
      <p:cxnSp>
        <p:nvCxnSpPr>
          <p:cNvPr id="8" name="Straight Connector 7"/>
          <p:cNvCxnSpPr/>
          <p:nvPr userDrawn="1"/>
        </p:nvCxnSpPr>
        <p:spPr>
          <a:xfrm>
            <a:off x="914400" y="2819400"/>
            <a:ext cx="103632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3" name="Subtitle 2"/>
          <p:cNvSpPr>
            <a:spLocks noGrp="1"/>
          </p:cNvSpPr>
          <p:nvPr>
            <p:ph type="subTitle" idx="1" hasCustomPrompt="1"/>
          </p:nvPr>
        </p:nvSpPr>
        <p:spPr>
          <a:xfrm>
            <a:off x="914400" y="2895600"/>
            <a:ext cx="10363200" cy="1752600"/>
          </a:xfrm>
        </p:spPr>
        <p:txBody>
          <a:bodyPr/>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Subtitle</a:t>
            </a:r>
          </a:p>
        </p:txBody>
      </p:sp>
      <p:pic>
        <p:nvPicPr>
          <p:cNvPr id="11" name="Picture 10" descr="C:\Users\njones\Dropbox (2U)\Work\Designing Slides\SMU\Design Brief\logo\logo_datasci_SMU.png">
            <a:extLst>
              <a:ext uri="{FF2B5EF4-FFF2-40B4-BE49-F238E27FC236}">
                <a16:creationId xmlns:a16="http://schemas.microsoft.com/office/drawing/2014/main" id="{6C9BC461-74A3-3B43-A311-BC67E0EEF880}"/>
              </a:ext>
            </a:extLst>
          </p:cNvPr>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406402" y="6386563"/>
            <a:ext cx="2348007" cy="2072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051382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cxnSp>
        <p:nvCxnSpPr>
          <p:cNvPr id="8" name="Straight Connector 7"/>
          <p:cNvCxnSpPr/>
          <p:nvPr userDrawn="1"/>
        </p:nvCxnSpPr>
        <p:spPr>
          <a:xfrm>
            <a:off x="609600" y="1293970"/>
            <a:ext cx="109728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82391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63084" y="4406903"/>
            <a:ext cx="10363200" cy="1362075"/>
          </a:xfrm>
        </p:spPr>
        <p:txBody>
          <a:bodyPr anchor="t"/>
          <a:lstStyle>
            <a:lvl1pPr algn="l">
              <a:defRPr sz="4000" b="0" cap="none"/>
            </a:lvl1pPr>
          </a:lstStyle>
          <a:p>
            <a:r>
              <a:rPr lang="en-US" dirty="0"/>
              <a:t>Click To Edit Master Title Style</a:t>
            </a:r>
          </a:p>
        </p:txBody>
      </p:sp>
      <p:sp>
        <p:nvSpPr>
          <p:cNvPr id="3" name="Text Placeholder 2"/>
          <p:cNvSpPr>
            <a:spLocks noGrp="1"/>
          </p:cNvSpPr>
          <p:nvPr>
            <p:ph type="body" idx="1" hasCustomPrompt="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cxnSp>
        <p:nvCxnSpPr>
          <p:cNvPr id="7" name="Straight Connector 6"/>
          <p:cNvCxnSpPr/>
          <p:nvPr userDrawn="1"/>
        </p:nvCxnSpPr>
        <p:spPr>
          <a:xfrm>
            <a:off x="963084" y="4406900"/>
            <a:ext cx="103632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344414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
        <p:nvSpPr>
          <p:cNvPr id="3" name="Content Placeholder 2"/>
          <p:cNvSpPr>
            <a:spLocks noGrp="1"/>
          </p:cNvSpPr>
          <p:nvPr>
            <p:ph sz="half" idx="1"/>
          </p:nvPr>
        </p:nvSpPr>
        <p:spPr>
          <a:xfrm>
            <a:off x="609600" y="1600203"/>
            <a:ext cx="5384800" cy="4525963"/>
          </a:xfrm>
        </p:spPr>
        <p:txBody>
          <a:bodyPr/>
          <a:lstStyle>
            <a:lvl1pPr>
              <a:defRPr sz="3200"/>
            </a:lvl1pPr>
            <a:lvl2pPr>
              <a:defRPr sz="2800"/>
            </a:lvl2pPr>
            <a:lvl3pPr>
              <a:defRPr sz="2400"/>
            </a:lvl3pPr>
            <a:lvl4pPr>
              <a:defRPr sz="20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97600" y="1600203"/>
            <a:ext cx="5384800" cy="4525963"/>
          </a:xfrm>
        </p:spPr>
        <p:txBody>
          <a:bodyPr/>
          <a:lstStyle>
            <a:lvl1pPr>
              <a:defRPr sz="3200"/>
            </a:lvl1pPr>
            <a:lvl2pPr>
              <a:defRPr sz="2800"/>
            </a:lvl2pPr>
            <a:lvl3pPr>
              <a:defRPr sz="2400"/>
            </a:lvl3pPr>
            <a:lvl4pPr>
              <a:defRPr sz="20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8" name="Straight Connector 7"/>
          <p:cNvCxnSpPr/>
          <p:nvPr userDrawn="1"/>
        </p:nvCxnSpPr>
        <p:spPr>
          <a:xfrm>
            <a:off x="609600" y="1293970"/>
            <a:ext cx="109728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94400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Click To Edit Master Title Style</a:t>
            </a:r>
          </a:p>
        </p:txBody>
      </p:sp>
      <p:sp>
        <p:nvSpPr>
          <p:cNvPr id="3" name="Text Placeholder 2"/>
          <p:cNvSpPr>
            <a:spLocks noGrp="1"/>
          </p:cNvSpPr>
          <p:nvPr>
            <p:ph type="body" idx="1"/>
          </p:nvPr>
        </p:nvSpPr>
        <p:spPr>
          <a:xfrm>
            <a:off x="609600" y="1417638"/>
            <a:ext cx="5386917" cy="906462"/>
          </a:xfrm>
        </p:spPr>
        <p:txBody>
          <a:bodyPr anchor="b">
            <a:no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609600" y="2590800"/>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93369" y="1417638"/>
            <a:ext cx="5389033" cy="906462"/>
          </a:xfrm>
        </p:spPr>
        <p:txBody>
          <a:bodyPr anchor="b">
            <a:no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222644" y="2590800"/>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0" name="Straight Connector 9"/>
          <p:cNvCxnSpPr/>
          <p:nvPr userDrawn="1"/>
        </p:nvCxnSpPr>
        <p:spPr>
          <a:xfrm>
            <a:off x="609600" y="1293970"/>
            <a:ext cx="109728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990703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15618349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with Horizontal Rul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cxnSp>
        <p:nvCxnSpPr>
          <p:cNvPr id="3" name="Straight Connector 2"/>
          <p:cNvCxnSpPr/>
          <p:nvPr userDrawn="1"/>
        </p:nvCxnSpPr>
        <p:spPr>
          <a:xfrm>
            <a:off x="609600" y="1293970"/>
            <a:ext cx="109728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575669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0574179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End Slide">
    <p:spTree>
      <p:nvGrpSpPr>
        <p:cNvPr id="1" name=""/>
        <p:cNvGrpSpPr/>
        <p:nvPr/>
      </p:nvGrpSpPr>
      <p:grpSpPr>
        <a:xfrm>
          <a:off x="0" y="0"/>
          <a:ext cx="0" cy="0"/>
          <a:chOff x="0" y="0"/>
          <a:chExt cx="0" cy="0"/>
        </a:xfrm>
      </p:grpSpPr>
      <p:pic>
        <p:nvPicPr>
          <p:cNvPr id="4" name="Picture 3" descr="C:\Users\njones\Dropbox (2U)\Work\Designing Slides\SMU\Design Brief\logo\logo_datasci_SMU.png">
            <a:extLst>
              <a:ext uri="{FF2B5EF4-FFF2-40B4-BE49-F238E27FC236}">
                <a16:creationId xmlns:a16="http://schemas.microsoft.com/office/drawing/2014/main" id="{A756B8E1-2372-7141-AD48-1954EB22C32F}"/>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209800" y="2778677"/>
            <a:ext cx="7772399" cy="6860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05738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ltGray">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28600"/>
            <a:ext cx="10972800" cy="1143000"/>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609600" y="1600203"/>
            <a:ext cx="10972800" cy="4525963"/>
          </a:xfrm>
          <a:prstGeom prst="rect">
            <a:avLst/>
          </a:prstGeom>
        </p:spPr>
        <p:txBody>
          <a:bodyPr vert="horz" lIns="91440" tIns="45720" rIns="9144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Rectangle 11"/>
          <p:cNvSpPr/>
          <p:nvPr userDrawn="1"/>
        </p:nvSpPr>
        <p:spPr>
          <a:xfrm>
            <a:off x="0" y="6779932"/>
            <a:ext cx="12192000" cy="91440"/>
          </a:xfrm>
          <a:prstGeom prst="rect">
            <a:avLst/>
          </a:prstGeom>
          <a:solidFill>
            <a:srgbClr val="354C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4" name="Rectangle 13"/>
          <p:cNvSpPr/>
          <p:nvPr userDrawn="1"/>
        </p:nvSpPr>
        <p:spPr>
          <a:xfrm>
            <a:off x="0" y="0"/>
            <a:ext cx="12192000" cy="304800"/>
          </a:xfrm>
          <a:prstGeom prst="rect">
            <a:avLst/>
          </a:prstGeom>
          <a:solidFill>
            <a:srgbClr val="354C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Tree>
    <p:extLst>
      <p:ext uri="{BB962C8B-B14F-4D97-AF65-F5344CB8AC3E}">
        <p14:creationId xmlns:p14="http://schemas.microsoft.com/office/powerpoint/2010/main" val="122329842"/>
      </p:ext>
    </p:extLst>
  </p:cSld>
  <p:clrMap bg1="lt1" tx1="dk1" bg2="lt2" tx2="dk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 id="2147483698" r:id="rId5"/>
    <p:sldLayoutId id="2147483699" r:id="rId6"/>
    <p:sldLayoutId id="2147483700" r:id="rId7"/>
    <p:sldLayoutId id="2147483701" r:id="rId8"/>
    <p:sldLayoutId id="2147483706" r:id="rId9"/>
  </p:sldLayoutIdLst>
  <p:txStyles>
    <p:titleStyle>
      <a:lvl1pPr algn="ctr" defTabSz="914400" rtl="0" eaLnBrk="1" latinLnBrk="0" hangingPunct="1">
        <a:spcBef>
          <a:spcPct val="0"/>
        </a:spcBef>
        <a:buNone/>
        <a:defRPr sz="4400" b="0" i="0" u="none" kern="1200">
          <a:solidFill>
            <a:schemeClr val="tx1"/>
          </a:solidFill>
          <a:latin typeface="+mj-lt"/>
          <a:ea typeface="+mj-ea"/>
          <a:cs typeface="+mj-cs"/>
        </a:defRPr>
      </a:lvl1pPr>
    </p:titleStyle>
    <p:bodyStyle>
      <a:lvl1pPr marL="342900" indent="-342900" algn="l" defTabSz="914400" rtl="0" eaLnBrk="1" latinLnBrk="0" hangingPunct="1">
        <a:spcBef>
          <a:spcPts val="600"/>
        </a:spcBef>
        <a:buFont typeface="Arial" charset="0"/>
        <a:buChar char="•"/>
        <a:defRPr sz="3200" kern="1200">
          <a:solidFill>
            <a:schemeClr val="tx1"/>
          </a:solidFill>
          <a:latin typeface="+mn-lt"/>
          <a:ea typeface="+mn-ea"/>
          <a:cs typeface="+mn-cs"/>
        </a:defRPr>
      </a:lvl1pPr>
      <a:lvl2pPr marL="742950" indent="-285750" algn="l" defTabSz="914400" rtl="0" eaLnBrk="1" latinLnBrk="0" hangingPunct="1">
        <a:spcBef>
          <a:spcPts val="600"/>
        </a:spcBef>
        <a:buFont typeface="Arial" charset="0"/>
        <a:buChar char="•"/>
        <a:defRPr sz="2800" b="0" i="0" u="none" kern="1200">
          <a:solidFill>
            <a:schemeClr val="tx1"/>
          </a:solidFill>
          <a:latin typeface="+mn-lt"/>
          <a:ea typeface="+mn-ea"/>
          <a:cs typeface="+mn-cs"/>
        </a:defRPr>
      </a:lvl2pPr>
      <a:lvl3pPr marL="1143000" indent="-228600" algn="l" defTabSz="914400" rtl="0" eaLnBrk="1" latinLnBrk="0" hangingPunct="1">
        <a:spcBef>
          <a:spcPts val="600"/>
        </a:spcBef>
        <a:buFont typeface="Arial" charset="0"/>
        <a:buChar char="•"/>
        <a:defRPr sz="2400" kern="1200">
          <a:solidFill>
            <a:schemeClr val="tx1"/>
          </a:solidFill>
          <a:latin typeface="+mn-lt"/>
          <a:ea typeface="+mn-ea"/>
          <a:cs typeface="+mn-cs"/>
        </a:defRPr>
      </a:lvl3pPr>
      <a:lvl4pPr marL="1600200" indent="-228600" algn="l" defTabSz="914400" rtl="0" eaLnBrk="1" latinLnBrk="0" hangingPunct="1">
        <a:spcBef>
          <a:spcPts val="600"/>
        </a:spcBef>
        <a:buFont typeface="Arial" charset="0"/>
        <a:buChar char="•"/>
        <a:defRPr sz="2000" kern="1200">
          <a:solidFill>
            <a:schemeClr val="tx1"/>
          </a:solidFill>
          <a:latin typeface="+mn-lt"/>
          <a:ea typeface="+mn-ea"/>
          <a:cs typeface="+mn-cs"/>
        </a:defRPr>
      </a:lvl4pPr>
      <a:lvl5pPr marL="2057400" indent="-228600" algn="l" defTabSz="914400" rtl="0" eaLnBrk="1" latinLnBrk="0" hangingPunct="1">
        <a:spcBef>
          <a:spcPts val="600"/>
        </a:spcBef>
        <a:buFont typeface="Arial" charset="0"/>
        <a:buChar char="•"/>
        <a:defRPr sz="18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11.png"/><Relationship Id="rId7"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9.png"/><Relationship Id="rId11" Type="http://schemas.openxmlformats.org/officeDocument/2006/relationships/image" Target="../media/image15.png"/><Relationship Id="rId5" Type="http://schemas.openxmlformats.org/officeDocument/2006/relationships/image" Target="../media/image8.png"/><Relationship Id="rId10" Type="http://schemas.openxmlformats.org/officeDocument/2006/relationships/image" Target="../media/image14.png"/><Relationship Id="rId4" Type="http://schemas.openxmlformats.org/officeDocument/2006/relationships/image" Target="../media/image7.png"/><Relationship Id="rId9"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6.png"/><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28.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_rels/slide1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16.png"/><Relationship Id="rId1" Type="http://schemas.openxmlformats.org/officeDocument/2006/relationships/slideLayout" Target="../slideLayouts/slideLayout2.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_rels/slide1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16.png"/><Relationship Id="rId1" Type="http://schemas.openxmlformats.org/officeDocument/2006/relationships/slideLayout" Target="../slideLayouts/slideLayout2.xml"/><Relationship Id="rId5" Type="http://schemas.openxmlformats.org/officeDocument/2006/relationships/image" Target="../media/image35.png"/><Relationship Id="rId4" Type="http://schemas.openxmlformats.org/officeDocument/2006/relationships/image" Target="../media/image34.png"/></Relationships>
</file>

<file path=ppt/slides/_rels/slide18.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7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40.tif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41.tif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2.xml"/><Relationship Id="rId5" Type="http://schemas.openxmlformats.org/officeDocument/2006/relationships/image" Target="../media/image45.png"/><Relationship Id="rId4" Type="http://schemas.openxmlformats.org/officeDocument/2006/relationships/image" Target="../media/image44.png"/></Relationships>
</file>

<file path=ppt/slides/_rels/slide28.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2.png"/><Relationship Id="rId1" Type="http://schemas.openxmlformats.org/officeDocument/2006/relationships/slideLayout" Target="../slideLayouts/slideLayout2.xml"/><Relationship Id="rId5" Type="http://schemas.openxmlformats.org/officeDocument/2006/relationships/image" Target="../media/image48.png"/><Relationship Id="rId4" Type="http://schemas.openxmlformats.org/officeDocument/2006/relationships/image" Target="../media/image47.png"/></Relationships>
</file>

<file path=ppt/slides/_rels/slide29.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0.png"/><Relationship Id="rId1" Type="http://schemas.openxmlformats.org/officeDocument/2006/relationships/slideLayout" Target="../slideLayouts/slideLayout2.xml"/><Relationship Id="rId4" Type="http://schemas.openxmlformats.org/officeDocument/2006/relationships/image" Target="../media/image52.png"/></Relationships>
</file>

<file path=ppt/slides/_rels/slide31.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56.jpeg"/><Relationship Id="rId2" Type="http://schemas.openxmlformats.org/officeDocument/2006/relationships/image" Target="../media/image55.png"/><Relationship Id="rId1" Type="http://schemas.openxmlformats.org/officeDocument/2006/relationships/slideLayout" Target="../slideLayouts/slideLayout2.xml"/><Relationship Id="rId5" Type="http://schemas.openxmlformats.org/officeDocument/2006/relationships/image" Target="../media/image58.png"/><Relationship Id="rId4" Type="http://schemas.openxmlformats.org/officeDocument/2006/relationships/image" Target="../media/image57.png"/></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8" Type="http://schemas.openxmlformats.org/officeDocument/2006/relationships/image" Target="../media/image65.png"/><Relationship Id="rId3" Type="http://schemas.openxmlformats.org/officeDocument/2006/relationships/image" Target="../media/image59.png"/><Relationship Id="rId7" Type="http://schemas.openxmlformats.org/officeDocument/2006/relationships/image" Target="../media/image64.png"/><Relationship Id="rId12" Type="http://schemas.openxmlformats.org/officeDocument/2006/relationships/image" Target="../media/image69.png"/><Relationship Id="rId2" Type="http://schemas.openxmlformats.org/officeDocument/2006/relationships/image" Target="../media/image55.png"/><Relationship Id="rId1" Type="http://schemas.openxmlformats.org/officeDocument/2006/relationships/slideLayout" Target="../slideLayouts/slideLayout2.xml"/><Relationship Id="rId6" Type="http://schemas.openxmlformats.org/officeDocument/2006/relationships/image" Target="../media/image63.png"/><Relationship Id="rId11" Type="http://schemas.openxmlformats.org/officeDocument/2006/relationships/image" Target="../media/image68.png"/><Relationship Id="rId5" Type="http://schemas.openxmlformats.org/officeDocument/2006/relationships/image" Target="../media/image62.png"/><Relationship Id="rId10" Type="http://schemas.openxmlformats.org/officeDocument/2006/relationships/image" Target="../media/image67.png"/><Relationship Id="rId4" Type="http://schemas.openxmlformats.org/officeDocument/2006/relationships/image" Target="../media/image61.png"/><Relationship Id="rId9" Type="http://schemas.openxmlformats.org/officeDocument/2006/relationships/image" Target="../media/image66.png"/></Relationships>
</file>

<file path=ppt/slides/_rels/slide41.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image" Target="../media/image55.png"/><Relationship Id="rId1" Type="http://schemas.openxmlformats.org/officeDocument/2006/relationships/slideLayout" Target="../slideLayouts/slideLayout2.xml"/><Relationship Id="rId5" Type="http://schemas.openxmlformats.org/officeDocument/2006/relationships/image" Target="../media/image73.png"/><Relationship Id="rId4" Type="http://schemas.openxmlformats.org/officeDocument/2006/relationships/image" Target="../media/image72.png"/></Relationships>
</file>

<file path=ppt/slides/_rels/slide42.xml.rels><?xml version="1.0" encoding="UTF-8" standalone="yes"?>
<Relationships xmlns="http://schemas.openxmlformats.org/package/2006/relationships"><Relationship Id="rId3" Type="http://schemas.openxmlformats.org/officeDocument/2006/relationships/image" Target="../media/image74.png"/><Relationship Id="rId2" Type="http://schemas.openxmlformats.org/officeDocument/2006/relationships/image" Target="../media/image55.png"/><Relationship Id="rId1" Type="http://schemas.openxmlformats.org/officeDocument/2006/relationships/slideLayout" Target="../slideLayouts/slideLayout2.xml"/><Relationship Id="rId5" Type="http://schemas.openxmlformats.org/officeDocument/2006/relationships/image" Target="../media/image75.png"/><Relationship Id="rId4" Type="http://schemas.openxmlformats.org/officeDocument/2006/relationships/image" Target="../media/image72.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76.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77.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image" Target="../media/image76.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image" Target="../media/image7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79.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8" Type="http://schemas.openxmlformats.org/officeDocument/2006/relationships/image" Target="../media/image86.png"/><Relationship Id="rId3" Type="http://schemas.openxmlformats.org/officeDocument/2006/relationships/image" Target="../media/image81.png"/><Relationship Id="rId7" Type="http://schemas.openxmlformats.org/officeDocument/2006/relationships/image" Target="../media/image85.png"/><Relationship Id="rId2" Type="http://schemas.openxmlformats.org/officeDocument/2006/relationships/image" Target="../media/image80.png"/><Relationship Id="rId1" Type="http://schemas.openxmlformats.org/officeDocument/2006/relationships/slideLayout" Target="../slideLayouts/slideLayout2.xml"/><Relationship Id="rId6" Type="http://schemas.openxmlformats.org/officeDocument/2006/relationships/image" Target="../media/image84.png"/><Relationship Id="rId5" Type="http://schemas.openxmlformats.org/officeDocument/2006/relationships/image" Target="../media/image83.png"/><Relationship Id="rId4" Type="http://schemas.openxmlformats.org/officeDocument/2006/relationships/image" Target="../media/image82.jpeg"/></Relationships>
</file>

<file path=ppt/slides/_rels/slide55.xml.rels><?xml version="1.0" encoding="UTF-8" standalone="yes"?>
<Relationships xmlns="http://schemas.openxmlformats.org/package/2006/relationships"><Relationship Id="rId2" Type="http://schemas.openxmlformats.org/officeDocument/2006/relationships/image" Target="../media/image87.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89.png"/><Relationship Id="rId2" Type="http://schemas.openxmlformats.org/officeDocument/2006/relationships/image" Target="../media/image88.png"/><Relationship Id="rId1" Type="http://schemas.openxmlformats.org/officeDocument/2006/relationships/slideLayout" Target="../slideLayouts/slideLayout2.xml"/><Relationship Id="rId5" Type="http://schemas.openxmlformats.org/officeDocument/2006/relationships/image" Target="../media/image91.png"/><Relationship Id="rId4" Type="http://schemas.openxmlformats.org/officeDocument/2006/relationships/image" Target="../media/image90.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8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92.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93.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94.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93.png"/><Relationship Id="rId2" Type="http://schemas.openxmlformats.org/officeDocument/2006/relationships/image" Target="../media/image94.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94.png"/><Relationship Id="rId2" Type="http://schemas.openxmlformats.org/officeDocument/2006/relationships/image" Target="../media/image95.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image" Target="../media/image96.png"/><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8C4CB0-3087-9D43-85D3-6DA36180D5A4}"/>
              </a:ext>
            </a:extLst>
          </p:cNvPr>
          <p:cNvSpPr>
            <a:spLocks noGrp="1"/>
          </p:cNvSpPr>
          <p:nvPr>
            <p:ph type="ctrTitle"/>
          </p:nvPr>
        </p:nvSpPr>
        <p:spPr/>
        <p:txBody>
          <a:bodyPr/>
          <a:lstStyle/>
          <a:p>
            <a:r>
              <a:rPr lang="en-US" dirty="0"/>
              <a:t>For Live Session Assignment</a:t>
            </a:r>
            <a:r>
              <a:rPr lang="en-US" dirty="0">
                <a:sym typeface="Wingdings" pitchFamily="2" charset="2"/>
              </a:rPr>
              <a:t> (FLS)</a:t>
            </a:r>
            <a:r>
              <a:rPr lang="en-US" dirty="0"/>
              <a:t> </a:t>
            </a:r>
          </a:p>
        </p:txBody>
      </p:sp>
      <p:sp>
        <p:nvSpPr>
          <p:cNvPr id="5" name="Subtitle 4"/>
          <p:cNvSpPr>
            <a:spLocks noGrp="1"/>
          </p:cNvSpPr>
          <p:nvPr>
            <p:ph type="subTitle" idx="1"/>
          </p:nvPr>
        </p:nvSpPr>
        <p:spPr/>
        <p:txBody>
          <a:bodyPr/>
          <a:lstStyle/>
          <a:p>
            <a:r>
              <a:rPr lang="en-US" dirty="0"/>
              <a:t>Unit 3</a:t>
            </a:r>
          </a:p>
        </p:txBody>
      </p:sp>
    </p:spTree>
    <p:extLst>
      <p:ext uri="{BB962C8B-B14F-4D97-AF65-F5344CB8AC3E}">
        <p14:creationId xmlns:p14="http://schemas.microsoft.com/office/powerpoint/2010/main" val="2742512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737D79-9E8A-E142-BEEA-D0C60DFE8DFB}"/>
              </a:ext>
            </a:extLst>
          </p:cNvPr>
          <p:cNvSpPr>
            <a:spLocks noGrp="1"/>
          </p:cNvSpPr>
          <p:nvPr>
            <p:ph type="title"/>
          </p:nvPr>
        </p:nvSpPr>
        <p:spPr/>
        <p:txBody>
          <a:bodyPr/>
          <a:lstStyle/>
          <a:p>
            <a:r>
              <a:rPr lang="en-US" dirty="0"/>
              <a:t>Reaction Time Experiment: Solution</a:t>
            </a:r>
          </a:p>
        </p:txBody>
      </p:sp>
      <p:pic>
        <p:nvPicPr>
          <p:cNvPr id="5" name="Picture 4">
            <a:extLst>
              <a:ext uri="{FF2B5EF4-FFF2-40B4-BE49-F238E27FC236}">
                <a16:creationId xmlns:a16="http://schemas.microsoft.com/office/drawing/2014/main" id="{115B4EE3-E395-C44C-8485-9B8A8026E59B}"/>
              </a:ext>
            </a:extLst>
          </p:cNvPr>
          <p:cNvPicPr>
            <a:picLocks noChangeAspect="1"/>
          </p:cNvPicPr>
          <p:nvPr/>
        </p:nvPicPr>
        <p:blipFill>
          <a:blip r:embed="rId2"/>
          <a:stretch>
            <a:fillRect/>
          </a:stretch>
        </p:blipFill>
        <p:spPr>
          <a:xfrm>
            <a:off x="381000" y="1485900"/>
            <a:ext cx="1908238" cy="4953000"/>
          </a:xfrm>
          <a:prstGeom prst="rect">
            <a:avLst/>
          </a:prstGeom>
        </p:spPr>
      </p:pic>
      <p:pic>
        <p:nvPicPr>
          <p:cNvPr id="6" name="Picture 5">
            <a:extLst>
              <a:ext uri="{FF2B5EF4-FFF2-40B4-BE49-F238E27FC236}">
                <a16:creationId xmlns:a16="http://schemas.microsoft.com/office/drawing/2014/main" id="{6892D6A1-A96C-FD48-942D-25EA278B331F}"/>
              </a:ext>
            </a:extLst>
          </p:cNvPr>
          <p:cNvPicPr>
            <a:picLocks noChangeAspect="1"/>
          </p:cNvPicPr>
          <p:nvPr/>
        </p:nvPicPr>
        <p:blipFill>
          <a:blip r:embed="rId3"/>
          <a:stretch>
            <a:fillRect/>
          </a:stretch>
        </p:blipFill>
        <p:spPr>
          <a:xfrm>
            <a:off x="2438400" y="1676400"/>
            <a:ext cx="1589049" cy="1447800"/>
          </a:xfrm>
          <a:prstGeom prst="rect">
            <a:avLst/>
          </a:prstGeom>
        </p:spPr>
      </p:pic>
      <p:pic>
        <p:nvPicPr>
          <p:cNvPr id="8" name="Picture 7">
            <a:extLst>
              <a:ext uri="{FF2B5EF4-FFF2-40B4-BE49-F238E27FC236}">
                <a16:creationId xmlns:a16="http://schemas.microsoft.com/office/drawing/2014/main" id="{3B4EA795-66C4-9642-86AB-A7529B0CAC80}"/>
              </a:ext>
            </a:extLst>
          </p:cNvPr>
          <p:cNvPicPr>
            <a:picLocks noChangeAspect="1"/>
          </p:cNvPicPr>
          <p:nvPr/>
        </p:nvPicPr>
        <p:blipFill>
          <a:blip r:embed="rId4"/>
          <a:stretch>
            <a:fillRect/>
          </a:stretch>
        </p:blipFill>
        <p:spPr>
          <a:xfrm>
            <a:off x="6039570" y="2075569"/>
            <a:ext cx="3097360" cy="3035300"/>
          </a:xfrm>
          <a:prstGeom prst="rect">
            <a:avLst/>
          </a:prstGeom>
        </p:spPr>
      </p:pic>
      <p:pic>
        <p:nvPicPr>
          <p:cNvPr id="10" name="Picture 9">
            <a:extLst>
              <a:ext uri="{FF2B5EF4-FFF2-40B4-BE49-F238E27FC236}">
                <a16:creationId xmlns:a16="http://schemas.microsoft.com/office/drawing/2014/main" id="{F986E514-E6DD-3E49-BF30-526FC2EDFC81}"/>
              </a:ext>
            </a:extLst>
          </p:cNvPr>
          <p:cNvPicPr>
            <a:picLocks noChangeAspect="1"/>
          </p:cNvPicPr>
          <p:nvPr/>
        </p:nvPicPr>
        <p:blipFill>
          <a:blip r:embed="rId5"/>
          <a:stretch>
            <a:fillRect/>
          </a:stretch>
        </p:blipFill>
        <p:spPr>
          <a:xfrm>
            <a:off x="5638800" y="1676400"/>
            <a:ext cx="3898900" cy="419613"/>
          </a:xfrm>
          <a:prstGeom prst="rect">
            <a:avLst/>
          </a:prstGeom>
        </p:spPr>
      </p:pic>
      <p:sp>
        <p:nvSpPr>
          <p:cNvPr id="11" name="TextBox 10">
            <a:extLst>
              <a:ext uri="{FF2B5EF4-FFF2-40B4-BE49-F238E27FC236}">
                <a16:creationId xmlns:a16="http://schemas.microsoft.com/office/drawing/2014/main" id="{0551E76A-97FA-CC44-89A4-7D89E66E88F2}"/>
              </a:ext>
            </a:extLst>
          </p:cNvPr>
          <p:cNvSpPr txBox="1"/>
          <p:nvPr/>
        </p:nvSpPr>
        <p:spPr>
          <a:xfrm>
            <a:off x="2438400" y="5184281"/>
            <a:ext cx="9601200" cy="1200329"/>
          </a:xfrm>
          <a:prstGeom prst="rect">
            <a:avLst/>
          </a:prstGeom>
          <a:noFill/>
        </p:spPr>
        <p:txBody>
          <a:bodyPr wrap="square" rtlCol="0">
            <a:spAutoFit/>
          </a:bodyPr>
          <a:lstStyle/>
          <a:p>
            <a:r>
              <a:rPr lang="en-US" dirty="0"/>
              <a:t>The 41 differences do not look to deviate significantly from a normal distribution and the size of the sample provides confidence that the central limit theorem will insure that the sampling distribution of the sample mean difference will be normally distributed.  We will assume that the subjects are independent of one another and proceed with the paired t –test.  </a:t>
            </a:r>
          </a:p>
        </p:txBody>
      </p:sp>
    </p:spTree>
    <p:extLst>
      <p:ext uri="{BB962C8B-B14F-4D97-AF65-F5344CB8AC3E}">
        <p14:creationId xmlns:p14="http://schemas.microsoft.com/office/powerpoint/2010/main" val="21108931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737D79-9E8A-E142-BEEA-D0C60DFE8DFB}"/>
              </a:ext>
            </a:extLst>
          </p:cNvPr>
          <p:cNvSpPr>
            <a:spLocks noGrp="1"/>
          </p:cNvSpPr>
          <p:nvPr>
            <p:ph type="title"/>
          </p:nvPr>
        </p:nvSpPr>
        <p:spPr/>
        <p:txBody>
          <a:bodyPr/>
          <a:lstStyle/>
          <a:p>
            <a:r>
              <a:rPr lang="en-US"/>
              <a:t>Reaction Time Experiment: Solution</a:t>
            </a:r>
          </a:p>
        </p:txBody>
      </p:sp>
      <p:pic>
        <p:nvPicPr>
          <p:cNvPr id="4" name="Picture 3">
            <a:extLst>
              <a:ext uri="{FF2B5EF4-FFF2-40B4-BE49-F238E27FC236}">
                <a16:creationId xmlns:a16="http://schemas.microsoft.com/office/drawing/2014/main" id="{48180E85-4F6F-9E4C-A841-89772A2B8C30}"/>
              </a:ext>
            </a:extLst>
          </p:cNvPr>
          <p:cNvPicPr>
            <a:picLocks noChangeAspect="1"/>
          </p:cNvPicPr>
          <p:nvPr/>
        </p:nvPicPr>
        <p:blipFill>
          <a:blip r:embed="rId3"/>
          <a:stretch>
            <a:fillRect/>
          </a:stretch>
        </p:blipFill>
        <p:spPr>
          <a:xfrm>
            <a:off x="6662152" y="1409648"/>
            <a:ext cx="5108777" cy="2177910"/>
          </a:xfrm>
          <a:prstGeom prst="rect">
            <a:avLst/>
          </a:prstGeom>
        </p:spPr>
      </p:pic>
      <p:pic>
        <p:nvPicPr>
          <p:cNvPr id="5" name="Picture 4">
            <a:extLst>
              <a:ext uri="{FF2B5EF4-FFF2-40B4-BE49-F238E27FC236}">
                <a16:creationId xmlns:a16="http://schemas.microsoft.com/office/drawing/2014/main" id="{115B4EE3-E395-C44C-8485-9B8A8026E59B}"/>
              </a:ext>
            </a:extLst>
          </p:cNvPr>
          <p:cNvPicPr>
            <a:picLocks noChangeAspect="1"/>
          </p:cNvPicPr>
          <p:nvPr/>
        </p:nvPicPr>
        <p:blipFill>
          <a:blip r:embed="rId4"/>
          <a:stretch>
            <a:fillRect/>
          </a:stretch>
        </p:blipFill>
        <p:spPr>
          <a:xfrm>
            <a:off x="381000" y="1485900"/>
            <a:ext cx="1908238" cy="4953000"/>
          </a:xfrm>
          <a:prstGeom prst="rect">
            <a:avLst/>
          </a:prstGeom>
        </p:spPr>
      </p:pic>
      <p:pic>
        <p:nvPicPr>
          <p:cNvPr id="6" name="Picture 5">
            <a:extLst>
              <a:ext uri="{FF2B5EF4-FFF2-40B4-BE49-F238E27FC236}">
                <a16:creationId xmlns:a16="http://schemas.microsoft.com/office/drawing/2014/main" id="{6892D6A1-A96C-FD48-942D-25EA278B331F}"/>
              </a:ext>
            </a:extLst>
          </p:cNvPr>
          <p:cNvPicPr>
            <a:picLocks noChangeAspect="1"/>
          </p:cNvPicPr>
          <p:nvPr/>
        </p:nvPicPr>
        <p:blipFill>
          <a:blip r:embed="rId5"/>
          <a:stretch>
            <a:fillRect/>
          </a:stretch>
        </p:blipFill>
        <p:spPr>
          <a:xfrm>
            <a:off x="2438400" y="1676400"/>
            <a:ext cx="1589049" cy="1447800"/>
          </a:xfrm>
          <a:prstGeom prst="rect">
            <a:avLst/>
          </a:prstGeom>
        </p:spPr>
      </p:pic>
      <p:pic>
        <p:nvPicPr>
          <p:cNvPr id="8" name="Picture 7">
            <a:extLst>
              <a:ext uri="{FF2B5EF4-FFF2-40B4-BE49-F238E27FC236}">
                <a16:creationId xmlns:a16="http://schemas.microsoft.com/office/drawing/2014/main" id="{3B4EA795-66C4-9642-86AB-A7529B0CAC80}"/>
              </a:ext>
            </a:extLst>
          </p:cNvPr>
          <p:cNvPicPr>
            <a:picLocks noChangeAspect="1"/>
          </p:cNvPicPr>
          <p:nvPr/>
        </p:nvPicPr>
        <p:blipFill>
          <a:blip r:embed="rId6"/>
          <a:stretch>
            <a:fillRect/>
          </a:stretch>
        </p:blipFill>
        <p:spPr>
          <a:xfrm>
            <a:off x="2615231" y="3653985"/>
            <a:ext cx="3097360" cy="3035300"/>
          </a:xfrm>
          <a:prstGeom prst="rect">
            <a:avLst/>
          </a:prstGeom>
        </p:spPr>
      </p:pic>
      <p:pic>
        <p:nvPicPr>
          <p:cNvPr id="10" name="Picture 9">
            <a:extLst>
              <a:ext uri="{FF2B5EF4-FFF2-40B4-BE49-F238E27FC236}">
                <a16:creationId xmlns:a16="http://schemas.microsoft.com/office/drawing/2014/main" id="{F986E514-E6DD-3E49-BF30-526FC2EDFC81}"/>
              </a:ext>
            </a:extLst>
          </p:cNvPr>
          <p:cNvPicPr>
            <a:picLocks noChangeAspect="1"/>
          </p:cNvPicPr>
          <p:nvPr/>
        </p:nvPicPr>
        <p:blipFill>
          <a:blip r:embed="rId7"/>
          <a:stretch>
            <a:fillRect/>
          </a:stretch>
        </p:blipFill>
        <p:spPr>
          <a:xfrm>
            <a:off x="2425700" y="3276600"/>
            <a:ext cx="3898900" cy="419613"/>
          </a:xfrm>
          <a:prstGeom prst="rect">
            <a:avLst/>
          </a:prstGeom>
        </p:spPr>
      </p:pic>
      <p:sp>
        <p:nvSpPr>
          <p:cNvPr id="9" name="TextBox 8">
            <a:extLst>
              <a:ext uri="{FF2B5EF4-FFF2-40B4-BE49-F238E27FC236}">
                <a16:creationId xmlns:a16="http://schemas.microsoft.com/office/drawing/2014/main" id="{033400D9-EAC3-9B46-B499-9EA945A547E5}"/>
              </a:ext>
            </a:extLst>
          </p:cNvPr>
          <p:cNvSpPr txBox="1"/>
          <p:nvPr/>
        </p:nvSpPr>
        <p:spPr>
          <a:xfrm>
            <a:off x="6066694" y="4781996"/>
            <a:ext cx="6026412" cy="1923604"/>
          </a:xfrm>
          <a:prstGeom prst="rect">
            <a:avLst/>
          </a:prstGeom>
          <a:noFill/>
        </p:spPr>
        <p:txBody>
          <a:bodyPr wrap="square" rtlCol="0">
            <a:spAutoFit/>
          </a:bodyPr>
          <a:lstStyle/>
          <a:p>
            <a:r>
              <a:rPr lang="en-US" sz="1700" dirty="0"/>
              <a:t>There is sufficient evidence to suggest that Ritalin causes an increase in the reaction time of subjects in this study (</a:t>
            </a:r>
            <a:r>
              <a:rPr lang="en-US" sz="1700" dirty="0" err="1"/>
              <a:t>pvalue</a:t>
            </a:r>
            <a:r>
              <a:rPr lang="en-US" sz="1700" dirty="0"/>
              <a:t> = .00174.). A 95% confidence interval for the mean difference between the placebo and the Ritalin groups is      (-.151, -.038).  This means that on average reaction time is between .038 and .151 units longer after taking the </a:t>
            </a:r>
            <a:r>
              <a:rPr lang="en-US" sz="1700" dirty="0" err="1"/>
              <a:t>Ritilin</a:t>
            </a:r>
            <a:r>
              <a:rPr lang="en-US" sz="1700" dirty="0"/>
              <a:t> as compared to the placebo. </a:t>
            </a:r>
          </a:p>
        </p:txBody>
      </p:sp>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2F0B7A05-9210-5341-93BF-31FCCFF295C5}"/>
                  </a:ext>
                </a:extLst>
              </p:cNvPr>
              <p:cNvSpPr txBox="1"/>
              <p:nvPr/>
            </p:nvSpPr>
            <p:spPr>
              <a:xfrm>
                <a:off x="6033240" y="3713203"/>
                <a:ext cx="2323136" cy="553998"/>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𝐻𝑜</m:t>
                      </m:r>
                      <m:r>
                        <a:rPr lang="en-US" i="1" smtClean="0">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𝜇</m:t>
                          </m:r>
                        </m:e>
                        <m:sub>
                          <m:r>
                            <a:rPr lang="en-US" i="1">
                              <a:latin typeface="Cambria Math" panose="02040503050406030204" pitchFamily="18" charset="0"/>
                            </a:rPr>
                            <m:t>𝑃𝑙𝑎𝑐𝑒𝑏𝑜</m:t>
                          </m:r>
                          <m:r>
                            <a:rPr lang="en-US" i="1">
                              <a:latin typeface="Cambria Math" panose="02040503050406030204" pitchFamily="18" charset="0"/>
                            </a:rPr>
                            <m:t>−</m:t>
                          </m:r>
                          <m:r>
                            <a:rPr lang="en-US" b="0" i="1" smtClean="0">
                              <a:latin typeface="Cambria Math" panose="02040503050406030204" pitchFamily="18" charset="0"/>
                            </a:rPr>
                            <m:t>𝑅𝑖𝑡𝑖𝑙𝑖𝑛</m:t>
                          </m:r>
                        </m:sub>
                      </m:sSub>
                      <m:r>
                        <a:rPr lang="en-US" i="1">
                          <a:latin typeface="Cambria Math" panose="02040503050406030204" pitchFamily="18" charset="0"/>
                        </a:rPr>
                        <m:t>=0</m:t>
                      </m:r>
                    </m:oMath>
                  </m:oMathPara>
                </a14:m>
                <a:endParaRPr lang="en-US" i="1"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𝐻</m:t>
                      </m:r>
                      <m:r>
                        <a:rPr lang="en-US" b="0" i="1" smtClean="0">
                          <a:latin typeface="Cambria Math" panose="02040503050406030204" pitchFamily="18" charset="0"/>
                        </a:rPr>
                        <m:t>𝑎</m:t>
                      </m:r>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𝜇</m:t>
                          </m:r>
                        </m:e>
                        <m:sub>
                          <m:r>
                            <a:rPr lang="en-US" i="1">
                              <a:latin typeface="Cambria Math" panose="02040503050406030204" pitchFamily="18" charset="0"/>
                            </a:rPr>
                            <m:t>𝑃𝑙𝑎𝑐𝑒𝑏𝑜</m:t>
                          </m:r>
                          <m:r>
                            <a:rPr lang="en-US" b="0" i="1" smtClean="0">
                              <a:latin typeface="Cambria Math" panose="02040503050406030204" pitchFamily="18" charset="0"/>
                            </a:rPr>
                            <m:t>−</m:t>
                          </m:r>
                          <m:r>
                            <a:rPr lang="en-US" b="0" i="1" smtClean="0">
                              <a:latin typeface="Cambria Math" panose="02040503050406030204" pitchFamily="18" charset="0"/>
                            </a:rPr>
                            <m:t>𝑅𝑖𝑡𝑖𝑙𝑖𝑛</m:t>
                          </m:r>
                        </m:sub>
                      </m:sSub>
                      <m:r>
                        <a:rPr lang="en-US" b="0" i="1" smtClean="0">
                          <a:latin typeface="Cambria Math" panose="02040503050406030204" pitchFamily="18" charset="0"/>
                        </a:rPr>
                        <m:t>≠</m:t>
                      </m:r>
                      <m:r>
                        <a:rPr lang="en-US" i="1">
                          <a:latin typeface="Cambria Math" panose="02040503050406030204" pitchFamily="18" charset="0"/>
                        </a:rPr>
                        <m:t>0</m:t>
                      </m:r>
                    </m:oMath>
                  </m:oMathPara>
                </a14:m>
                <a:endParaRPr lang="en-US" dirty="0"/>
              </a:p>
            </p:txBody>
          </p:sp>
        </mc:Choice>
        <mc:Fallback xmlns="">
          <p:sp>
            <p:nvSpPr>
              <p:cNvPr id="3" name="TextBox 2">
                <a:extLst>
                  <a:ext uri="{FF2B5EF4-FFF2-40B4-BE49-F238E27FC236}">
                    <a16:creationId xmlns:a16="http://schemas.microsoft.com/office/drawing/2014/main" id="{2F0B7A05-9210-5341-93BF-31FCCFF295C5}"/>
                  </a:ext>
                </a:extLst>
              </p:cNvPr>
              <p:cNvSpPr txBox="1">
                <a:spLocks noRot="1" noChangeAspect="1" noMove="1" noResize="1" noEditPoints="1" noAdjustHandles="1" noChangeArrowheads="1" noChangeShapeType="1" noTextEdit="1"/>
              </p:cNvSpPr>
              <p:nvPr/>
            </p:nvSpPr>
            <p:spPr>
              <a:xfrm>
                <a:off x="6033240" y="3713203"/>
                <a:ext cx="2323136" cy="553998"/>
              </a:xfrm>
              <a:prstGeom prst="rect">
                <a:avLst/>
              </a:prstGeom>
              <a:blipFill>
                <a:blip r:embed="rId8"/>
                <a:stretch>
                  <a:fillRect l="-2174" r="-1630" b="-13636"/>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7" name="Rectangle 6">
                <a:extLst>
                  <a:ext uri="{FF2B5EF4-FFF2-40B4-BE49-F238E27FC236}">
                    <a16:creationId xmlns:a16="http://schemas.microsoft.com/office/drawing/2014/main" id="{5F6ACADE-B1F9-FF46-A9C9-C15953E48CEA}"/>
                  </a:ext>
                </a:extLst>
              </p:cNvPr>
              <p:cNvSpPr/>
              <p:nvPr/>
            </p:nvSpPr>
            <p:spPr>
              <a:xfrm>
                <a:off x="5943600" y="4388007"/>
                <a:ext cx="2647648" cy="381515"/>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𝑡</m:t>
                          </m:r>
                        </m:e>
                        <m:sub>
                          <m:r>
                            <a:rPr lang="en-US" b="0" i="1" smtClean="0">
                              <a:latin typeface="Cambria Math" panose="02040503050406030204" pitchFamily="18" charset="0"/>
                            </a:rPr>
                            <m:t>𝑐𝑟𝑖𝑡</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𝑡</m:t>
                          </m:r>
                        </m:e>
                        <m:sub>
                          <m:r>
                            <a:rPr lang="en-US" b="0" i="1" smtClean="0">
                              <a:latin typeface="Cambria Math" panose="02040503050406030204" pitchFamily="18" charset="0"/>
                            </a:rPr>
                            <m:t>.975,40</m:t>
                          </m:r>
                        </m:sub>
                      </m:sSub>
                      <m:r>
                        <a:rPr lang="en-US" b="0" i="1" smtClean="0">
                          <a:latin typeface="Cambria Math" panose="02040503050406030204" pitchFamily="18" charset="0"/>
                        </a:rPr>
                        <m:t>=</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rPr>
                        <m:t>2.021</m:t>
                      </m:r>
                    </m:oMath>
                  </m:oMathPara>
                </a14:m>
                <a:endParaRPr lang="en-US" dirty="0"/>
              </a:p>
            </p:txBody>
          </p:sp>
        </mc:Choice>
        <mc:Fallback>
          <p:sp>
            <p:nvSpPr>
              <p:cNvPr id="7" name="Rectangle 6">
                <a:extLst>
                  <a:ext uri="{FF2B5EF4-FFF2-40B4-BE49-F238E27FC236}">
                    <a16:creationId xmlns:a16="http://schemas.microsoft.com/office/drawing/2014/main" id="{5F6ACADE-B1F9-FF46-A9C9-C15953E48CEA}"/>
                  </a:ext>
                </a:extLst>
              </p:cNvPr>
              <p:cNvSpPr>
                <a:spLocks noRot="1" noChangeAspect="1" noMove="1" noResize="1" noEditPoints="1" noAdjustHandles="1" noChangeArrowheads="1" noChangeShapeType="1" noTextEdit="1"/>
              </p:cNvSpPr>
              <p:nvPr/>
            </p:nvSpPr>
            <p:spPr>
              <a:xfrm>
                <a:off x="5943600" y="4388007"/>
                <a:ext cx="2647648" cy="381515"/>
              </a:xfrm>
              <a:prstGeom prst="rect">
                <a:avLst/>
              </a:prstGeom>
              <a:blipFill>
                <a:blip r:embed="rId9"/>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 name="Rectangle 10">
                <a:extLst>
                  <a:ext uri="{FF2B5EF4-FFF2-40B4-BE49-F238E27FC236}">
                    <a16:creationId xmlns:a16="http://schemas.microsoft.com/office/drawing/2014/main" id="{A826EA5C-DF25-CE46-B738-15C8119267C2}"/>
                  </a:ext>
                </a:extLst>
              </p:cNvPr>
              <p:cNvSpPr/>
              <p:nvPr/>
            </p:nvSpPr>
            <p:spPr>
              <a:xfrm>
                <a:off x="8681537" y="3672944"/>
                <a:ext cx="1593128"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𝑡</m:t>
                          </m:r>
                        </m:e>
                        <m:sub>
                          <m:r>
                            <a:rPr lang="en-US" b="0" i="1" smtClean="0">
                              <a:latin typeface="Cambria Math" panose="02040503050406030204" pitchFamily="18" charset="0"/>
                            </a:rPr>
                            <m:t>𝑠𝑡𝑎𝑡</m:t>
                          </m:r>
                        </m:sub>
                      </m:sSub>
                      <m:r>
                        <a:rPr lang="en-US" b="0" i="1" smtClean="0">
                          <a:latin typeface="Cambria Math" panose="02040503050406030204" pitchFamily="18" charset="0"/>
                        </a:rPr>
                        <m:t>=−3.36</m:t>
                      </m:r>
                    </m:oMath>
                  </m:oMathPara>
                </a14:m>
                <a:endParaRPr lang="en-US" dirty="0"/>
              </a:p>
            </p:txBody>
          </p:sp>
        </mc:Choice>
        <mc:Fallback xmlns="">
          <p:sp>
            <p:nvSpPr>
              <p:cNvPr id="11" name="Rectangle 10">
                <a:extLst>
                  <a:ext uri="{FF2B5EF4-FFF2-40B4-BE49-F238E27FC236}">
                    <a16:creationId xmlns:a16="http://schemas.microsoft.com/office/drawing/2014/main" id="{A826EA5C-DF25-CE46-B738-15C8119267C2}"/>
                  </a:ext>
                </a:extLst>
              </p:cNvPr>
              <p:cNvSpPr>
                <a:spLocks noRot="1" noChangeAspect="1" noMove="1" noResize="1" noEditPoints="1" noAdjustHandles="1" noChangeArrowheads="1" noChangeShapeType="1" noTextEdit="1"/>
              </p:cNvSpPr>
              <p:nvPr/>
            </p:nvSpPr>
            <p:spPr>
              <a:xfrm>
                <a:off x="8681537" y="3672944"/>
                <a:ext cx="1593128" cy="369332"/>
              </a:xfrm>
              <a:prstGeom prst="rect">
                <a:avLst/>
              </a:prstGeom>
              <a:blipFill>
                <a:blip r:embed="rId10"/>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Rectangle 11">
                <a:extLst>
                  <a:ext uri="{FF2B5EF4-FFF2-40B4-BE49-F238E27FC236}">
                    <a16:creationId xmlns:a16="http://schemas.microsoft.com/office/drawing/2014/main" id="{554D9136-D439-AF47-9070-748857E8A854}"/>
                  </a:ext>
                </a:extLst>
              </p:cNvPr>
              <p:cNvSpPr/>
              <p:nvPr/>
            </p:nvSpPr>
            <p:spPr>
              <a:xfrm>
                <a:off x="8681537" y="4031040"/>
                <a:ext cx="1854995" cy="369332"/>
              </a:xfrm>
              <a:prstGeom prst="rect">
                <a:avLst/>
              </a:prstGeom>
            </p:spPr>
            <p:txBody>
              <a:bodyPr wrap="none">
                <a:spAutoFit/>
              </a:bodyPr>
              <a:lstStyle/>
              <a:p>
                <a:r>
                  <a:rPr lang="en-US" dirty="0"/>
                  <a:t>p</a:t>
                </a:r>
                <a:r>
                  <a:rPr lang="en-US" b="0" dirty="0" err="1"/>
                  <a:t>value</a:t>
                </a:r>
                <a:r>
                  <a:rPr lang="en-US" b="0" dirty="0"/>
                  <a:t> </a:t>
                </a:r>
                <a14:m>
                  <m:oMath xmlns:m="http://schemas.openxmlformats.org/officeDocument/2006/math">
                    <m:r>
                      <a:rPr lang="en-US" b="0" i="1" smtClean="0">
                        <a:latin typeface="Cambria Math" panose="02040503050406030204" pitchFamily="18" charset="0"/>
                      </a:rPr>
                      <m:t>=.00174</m:t>
                    </m:r>
                  </m:oMath>
                </a14:m>
                <a:endParaRPr lang="en-US" dirty="0"/>
              </a:p>
            </p:txBody>
          </p:sp>
        </mc:Choice>
        <mc:Fallback xmlns="">
          <p:sp>
            <p:nvSpPr>
              <p:cNvPr id="12" name="Rectangle 11">
                <a:extLst>
                  <a:ext uri="{FF2B5EF4-FFF2-40B4-BE49-F238E27FC236}">
                    <a16:creationId xmlns:a16="http://schemas.microsoft.com/office/drawing/2014/main" id="{554D9136-D439-AF47-9070-748857E8A854}"/>
                  </a:ext>
                </a:extLst>
              </p:cNvPr>
              <p:cNvSpPr>
                <a:spLocks noRot="1" noChangeAspect="1" noMove="1" noResize="1" noEditPoints="1" noAdjustHandles="1" noChangeArrowheads="1" noChangeShapeType="1" noTextEdit="1"/>
              </p:cNvSpPr>
              <p:nvPr/>
            </p:nvSpPr>
            <p:spPr>
              <a:xfrm>
                <a:off x="8681537" y="4031040"/>
                <a:ext cx="1854995" cy="369332"/>
              </a:xfrm>
              <a:prstGeom prst="rect">
                <a:avLst/>
              </a:prstGeom>
              <a:blipFill>
                <a:blip r:embed="rId11"/>
                <a:stretch>
                  <a:fillRect l="-2721" t="-6667" b="-26667"/>
                </a:stretch>
              </a:blipFill>
            </p:spPr>
            <p:txBody>
              <a:bodyPr/>
              <a:lstStyle/>
              <a:p>
                <a:r>
                  <a:rPr lang="en-US">
                    <a:noFill/>
                  </a:rPr>
                  <a:t> </a:t>
                </a:r>
              </a:p>
            </p:txBody>
          </p:sp>
        </mc:Fallback>
      </mc:AlternateContent>
      <p:sp>
        <p:nvSpPr>
          <p:cNvPr id="13" name="Rectangle 12">
            <a:extLst>
              <a:ext uri="{FF2B5EF4-FFF2-40B4-BE49-F238E27FC236}">
                <a16:creationId xmlns:a16="http://schemas.microsoft.com/office/drawing/2014/main" id="{2221A810-5561-A44C-8102-AA11E26C9FD6}"/>
              </a:ext>
            </a:extLst>
          </p:cNvPr>
          <p:cNvSpPr/>
          <p:nvPr/>
        </p:nvSpPr>
        <p:spPr>
          <a:xfrm>
            <a:off x="8681536" y="4400372"/>
            <a:ext cx="1197764" cy="369332"/>
          </a:xfrm>
          <a:prstGeom prst="rect">
            <a:avLst/>
          </a:prstGeom>
        </p:spPr>
        <p:txBody>
          <a:bodyPr wrap="none">
            <a:spAutoFit/>
          </a:bodyPr>
          <a:lstStyle/>
          <a:p>
            <a:r>
              <a:rPr lang="en-US" dirty="0"/>
              <a:t>Reject Ho</a:t>
            </a:r>
          </a:p>
        </p:txBody>
      </p:sp>
    </p:spTree>
    <p:extLst>
      <p:ext uri="{BB962C8B-B14F-4D97-AF65-F5344CB8AC3E}">
        <p14:creationId xmlns:p14="http://schemas.microsoft.com/office/powerpoint/2010/main" val="23947155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fade">
                                      <p:cBhvr>
                                        <p:cTn id="20" dur="500"/>
                                        <p:tgtEl>
                                          <p:spTgt spid="3"/>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500"/>
                                        <p:tgtEl>
                                          <p:spTgt spid="7"/>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1"/>
                                        </p:tgtEl>
                                        <p:attrNameLst>
                                          <p:attrName>style.visibility</p:attrName>
                                        </p:attrNameLst>
                                      </p:cBhvr>
                                      <p:to>
                                        <p:strVal val="visible"/>
                                      </p:to>
                                    </p:set>
                                    <p:animEffect transition="in" filter="fade">
                                      <p:cBhvr>
                                        <p:cTn id="30" dur="500"/>
                                        <p:tgtEl>
                                          <p:spTgt spid="11"/>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12"/>
                                        </p:tgtEl>
                                        <p:attrNameLst>
                                          <p:attrName>style.visibility</p:attrName>
                                        </p:attrNameLst>
                                      </p:cBhvr>
                                      <p:to>
                                        <p:strVal val="visible"/>
                                      </p:to>
                                    </p:set>
                                    <p:animEffect transition="in" filter="fade">
                                      <p:cBhvr>
                                        <p:cTn id="35" dur="500"/>
                                        <p:tgtEl>
                                          <p:spTgt spid="12"/>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13"/>
                                        </p:tgtEl>
                                        <p:attrNameLst>
                                          <p:attrName>style.visibility</p:attrName>
                                        </p:attrNameLst>
                                      </p:cBhvr>
                                      <p:to>
                                        <p:strVal val="visible"/>
                                      </p:to>
                                    </p:set>
                                    <p:animEffect transition="in" filter="fade">
                                      <p:cBhvr>
                                        <p:cTn id="40" dur="500"/>
                                        <p:tgtEl>
                                          <p:spTgt spid="13"/>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9"/>
                                        </p:tgtEl>
                                        <p:attrNameLst>
                                          <p:attrName>style.visibility</p:attrName>
                                        </p:attrNameLst>
                                      </p:cBhvr>
                                      <p:to>
                                        <p:strVal val="visible"/>
                                      </p:to>
                                    </p:set>
                                    <p:animEffect transition="in" filter="fade">
                                      <p:cBhvr>
                                        <p:cTn id="45"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3" grpId="0"/>
      <p:bldP spid="7" grpId="0"/>
      <p:bldP spid="11" grpId="0"/>
      <p:bldP spid="12" grpId="0"/>
      <p:bldP spid="1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81783" y="3429001"/>
            <a:ext cx="8628434" cy="1450757"/>
          </a:xfrm>
        </p:spPr>
        <p:txBody>
          <a:bodyPr/>
          <a:lstStyle/>
          <a:p>
            <a:pPr algn="ctr"/>
            <a:r>
              <a:rPr lang="en-US" dirty="0"/>
              <a:t>End Question 2</a:t>
            </a:r>
            <a:br>
              <a:rPr lang="en-US" dirty="0"/>
            </a:br>
            <a:br>
              <a:rPr lang="en-US" dirty="0"/>
            </a:br>
            <a:br>
              <a:rPr lang="en-US" dirty="0"/>
            </a:br>
            <a:endParaRPr lang="en-US" dirty="0"/>
          </a:p>
        </p:txBody>
      </p:sp>
      <p:sp>
        <p:nvSpPr>
          <p:cNvPr id="4" name="Slide Number Placeholder 3"/>
          <p:cNvSpPr>
            <a:spLocks noGrp="1"/>
          </p:cNvSpPr>
          <p:nvPr>
            <p:ph type="sldNum" sz="quarter" idx="12"/>
          </p:nvPr>
        </p:nvSpPr>
        <p:spPr>
          <a:xfrm>
            <a:off x="7425345" y="6459789"/>
            <a:ext cx="984019" cy="365125"/>
          </a:xfrm>
          <a:prstGeom prst="rect">
            <a:avLst/>
          </a:prstGeom>
        </p:spPr>
        <p:txBody>
          <a:bodyPr vert="horz" lIns="91440" tIns="45720" rIns="91440" bIns="45720" rtlCol="0" anchor="ctr"/>
          <a:lstStyle>
            <a:defPPr>
              <a:defRPr lang="en-US"/>
            </a:defPPr>
            <a:lvl1pPr marL="0" algn="r" defTabSz="914400" rtl="0" eaLnBrk="1" latinLnBrk="0" hangingPunct="1">
              <a:defRPr sz="1050" kern="1200">
                <a:solidFill>
                  <a:srgbClr val="FFFFFF"/>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fld id="{85BC5B7D-D6B0-4550-9BAF-D21F2647AC79}" type="slidenum">
              <a:rPr lang="en-US" altLang="en-US" smtClean="0"/>
              <a:pPr>
                <a:defRPr/>
              </a:pPr>
              <a:t>12</a:t>
            </a:fld>
            <a:endParaRPr lang="en-US" altLang="en-US" dirty="0"/>
          </a:p>
        </p:txBody>
      </p:sp>
    </p:spTree>
    <p:extLst>
      <p:ext uri="{BB962C8B-B14F-4D97-AF65-F5344CB8AC3E}">
        <p14:creationId xmlns:p14="http://schemas.microsoft.com/office/powerpoint/2010/main" val="24111954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346D62F-2323-3C47-B67C-975FDDE4D8CC}"/>
              </a:ext>
            </a:extLst>
          </p:cNvPr>
          <p:cNvPicPr>
            <a:picLocks noChangeAspect="1"/>
          </p:cNvPicPr>
          <p:nvPr/>
        </p:nvPicPr>
        <p:blipFill>
          <a:blip r:embed="rId2"/>
          <a:stretch>
            <a:fillRect/>
          </a:stretch>
        </p:blipFill>
        <p:spPr>
          <a:xfrm>
            <a:off x="116352" y="841442"/>
            <a:ext cx="11694648" cy="990600"/>
          </a:xfrm>
          <a:prstGeom prst="rect">
            <a:avLst/>
          </a:prstGeom>
        </p:spPr>
      </p:pic>
      <p:sp>
        <p:nvSpPr>
          <p:cNvPr id="2" name="Title 1"/>
          <p:cNvSpPr>
            <a:spLocks noGrp="1"/>
          </p:cNvSpPr>
          <p:nvPr>
            <p:ph type="title"/>
          </p:nvPr>
        </p:nvSpPr>
        <p:spPr/>
        <p:txBody>
          <a:bodyPr/>
          <a:lstStyle/>
          <a:p>
            <a:r>
              <a:rPr lang="en-US" dirty="0"/>
              <a:t>Finding the P-value</a:t>
            </a:r>
          </a:p>
        </p:txBody>
      </p:sp>
      <p:sp>
        <p:nvSpPr>
          <p:cNvPr id="5" name="Rectangle 4"/>
          <p:cNvSpPr/>
          <p:nvPr/>
        </p:nvSpPr>
        <p:spPr>
          <a:xfrm>
            <a:off x="2346961" y="1832042"/>
            <a:ext cx="7547259" cy="2523768"/>
          </a:xfrm>
          <a:prstGeom prst="rect">
            <a:avLst/>
          </a:prstGeom>
        </p:spPr>
        <p:txBody>
          <a:bodyPr wrap="none">
            <a:spAutoFit/>
          </a:bodyPr>
          <a:lstStyle/>
          <a:p>
            <a:r>
              <a:rPr lang="en-US" sz="3200" b="1" dirty="0">
                <a:solidFill>
                  <a:srgbClr val="FF0000"/>
                </a:solidFill>
              </a:rPr>
              <a:t>Step 4: Find the p-value: P-value &lt; .05</a:t>
            </a:r>
          </a:p>
          <a:p>
            <a:endParaRPr lang="en-US" dirty="0">
              <a:solidFill>
                <a:srgbClr val="FF0000"/>
              </a:solidFill>
            </a:endParaRPr>
          </a:p>
          <a:p>
            <a:r>
              <a:rPr lang="en-US" dirty="0">
                <a:solidFill>
                  <a:srgbClr val="FF0000"/>
                </a:solidFill>
              </a:rPr>
              <a:t>You could use Stat Trek / or the t-table.</a:t>
            </a:r>
          </a:p>
          <a:p>
            <a:endParaRPr lang="en-US" dirty="0">
              <a:solidFill>
                <a:srgbClr val="FF0000"/>
              </a:solidFill>
            </a:endParaRPr>
          </a:p>
          <a:p>
            <a:r>
              <a:rPr lang="en-US" dirty="0">
                <a:solidFill>
                  <a:srgbClr val="FF0000"/>
                </a:solidFill>
              </a:rPr>
              <a:t>OR</a:t>
            </a:r>
          </a:p>
          <a:p>
            <a:endParaRPr lang="en-US" dirty="0">
              <a:solidFill>
                <a:srgbClr val="FF0000"/>
              </a:solidFill>
            </a:endParaRPr>
          </a:p>
          <a:p>
            <a:r>
              <a:rPr lang="en-US" dirty="0">
                <a:solidFill>
                  <a:srgbClr val="FF0000"/>
                </a:solidFill>
              </a:rPr>
              <a:t>Software like SAS:</a:t>
            </a:r>
          </a:p>
          <a:p>
            <a:endParaRPr lang="en-US" dirty="0">
              <a:solidFill>
                <a:srgbClr val="FF0000"/>
              </a:solidFill>
            </a:endParaRPr>
          </a:p>
        </p:txBody>
      </p:sp>
      <p:pic>
        <p:nvPicPr>
          <p:cNvPr id="6" name="Picture 5"/>
          <p:cNvPicPr>
            <a:picLocks noChangeAspect="1"/>
          </p:cNvPicPr>
          <p:nvPr/>
        </p:nvPicPr>
        <p:blipFill>
          <a:blip r:embed="rId3"/>
          <a:stretch>
            <a:fillRect/>
          </a:stretch>
        </p:blipFill>
        <p:spPr>
          <a:xfrm>
            <a:off x="1669687" y="4208156"/>
            <a:ext cx="4278153" cy="1880589"/>
          </a:xfrm>
          <a:prstGeom prst="rect">
            <a:avLst/>
          </a:prstGeom>
        </p:spPr>
      </p:pic>
      <p:pic>
        <p:nvPicPr>
          <p:cNvPr id="7" name="Picture 6"/>
          <p:cNvPicPr>
            <a:picLocks noChangeAspect="1"/>
          </p:cNvPicPr>
          <p:nvPr/>
        </p:nvPicPr>
        <p:blipFill>
          <a:blip r:embed="rId4"/>
          <a:stretch>
            <a:fillRect/>
          </a:stretch>
        </p:blipFill>
        <p:spPr>
          <a:xfrm>
            <a:off x="6186734" y="3160396"/>
            <a:ext cx="3906095" cy="2888718"/>
          </a:xfrm>
          <a:prstGeom prst="rect">
            <a:avLst/>
          </a:prstGeom>
        </p:spPr>
      </p:pic>
      <p:sp>
        <p:nvSpPr>
          <p:cNvPr id="8" name="TextBox 7"/>
          <p:cNvSpPr txBox="1"/>
          <p:nvPr/>
        </p:nvSpPr>
        <p:spPr>
          <a:xfrm>
            <a:off x="8307497" y="5720985"/>
            <a:ext cx="593941" cy="369332"/>
          </a:xfrm>
          <a:prstGeom prst="rect">
            <a:avLst/>
          </a:prstGeom>
          <a:noFill/>
          <a:ln w="38100">
            <a:solidFill>
              <a:srgbClr val="FF0000"/>
            </a:solidFill>
          </a:ln>
        </p:spPr>
        <p:txBody>
          <a:bodyPr wrap="square" rtlCol="0">
            <a:spAutoFit/>
          </a:bodyPr>
          <a:lstStyle/>
          <a:p>
            <a:endParaRPr lang="en-US" dirty="0"/>
          </a:p>
        </p:txBody>
      </p:sp>
      <p:sp>
        <p:nvSpPr>
          <p:cNvPr id="9" name="TextBox 8"/>
          <p:cNvSpPr txBox="1"/>
          <p:nvPr/>
        </p:nvSpPr>
        <p:spPr>
          <a:xfrm>
            <a:off x="6980578" y="4944956"/>
            <a:ext cx="1178806" cy="369332"/>
          </a:xfrm>
          <a:prstGeom prst="rect">
            <a:avLst/>
          </a:prstGeom>
          <a:noFill/>
          <a:ln w="38100">
            <a:solidFill>
              <a:srgbClr val="FF0000"/>
            </a:solidFill>
          </a:ln>
        </p:spPr>
        <p:txBody>
          <a:bodyPr wrap="square" rtlCol="0">
            <a:spAutoFit/>
          </a:bodyPr>
          <a:lstStyle/>
          <a:p>
            <a:endParaRPr lang="en-US" dirty="0"/>
          </a:p>
        </p:txBody>
      </p:sp>
      <mc:AlternateContent xmlns:mc="http://schemas.openxmlformats.org/markup-compatibility/2006" xmlns:a14="http://schemas.microsoft.com/office/drawing/2010/main">
        <mc:Choice Requires="a14">
          <p:sp>
            <p:nvSpPr>
              <p:cNvPr id="10" name="TextBox 9"/>
              <p:cNvSpPr txBox="1"/>
              <p:nvPr/>
            </p:nvSpPr>
            <p:spPr>
              <a:xfrm>
                <a:off x="8458200" y="356608"/>
                <a:ext cx="2057358" cy="1015663"/>
              </a:xfrm>
              <a:prstGeom prst="rect">
                <a:avLst/>
              </a:prstGeom>
              <a:noFill/>
            </p:spPr>
            <p:txBody>
              <a:bodyPr wrap="none" rtlCol="0">
                <a:spAutoFit/>
              </a:bodyPr>
              <a:lstStyle/>
              <a:p>
                <a:r>
                  <a:rPr lang="en-US" sz="2800" dirty="0"/>
                  <a:t>Ho: </a:t>
                </a:r>
                <a14:m>
                  <m:oMath xmlns:m="http://schemas.openxmlformats.org/officeDocument/2006/math">
                    <m:r>
                      <a:rPr lang="en-US" sz="3200" i="1">
                        <a:latin typeface="Cambria Math"/>
                      </a:rPr>
                      <m:t>µ=</m:t>
                    </m:r>
                    <m:r>
                      <a:rPr lang="en-US" sz="3200" i="1">
                        <a:latin typeface="Cambria Math" panose="02040503050406030204" pitchFamily="18" charset="0"/>
                      </a:rPr>
                      <m:t>21</m:t>
                    </m:r>
                  </m:oMath>
                </a14:m>
                <a:endParaRPr lang="en-US" sz="2800" dirty="0"/>
              </a:p>
              <a:p>
                <a:r>
                  <a:rPr lang="en-US" sz="2800" dirty="0"/>
                  <a:t>Ha: </a:t>
                </a:r>
                <a14:m>
                  <m:oMath xmlns:m="http://schemas.openxmlformats.org/officeDocument/2006/math">
                    <m:r>
                      <a:rPr lang="en-US" sz="2800" i="1">
                        <a:latin typeface="Cambria Math"/>
                      </a:rPr>
                      <m:t>µ≠</m:t>
                    </m:r>
                    <m:r>
                      <a:rPr lang="en-US" sz="2800" i="1">
                        <a:latin typeface="Cambria Math" panose="02040503050406030204" pitchFamily="18" charset="0"/>
                      </a:rPr>
                      <m:t>21</m:t>
                    </m:r>
                  </m:oMath>
                </a14:m>
                <a:endParaRPr lang="en-US" sz="2800" dirty="0"/>
              </a:p>
            </p:txBody>
          </p:sp>
        </mc:Choice>
        <mc:Fallback xmlns="">
          <p:sp>
            <p:nvSpPr>
              <p:cNvPr id="10" name="TextBox 9"/>
              <p:cNvSpPr txBox="1">
                <a:spLocks noRot="1" noChangeAspect="1" noMove="1" noResize="1" noEditPoints="1" noAdjustHandles="1" noChangeArrowheads="1" noChangeShapeType="1" noTextEdit="1"/>
              </p:cNvSpPr>
              <p:nvPr/>
            </p:nvSpPr>
            <p:spPr>
              <a:xfrm>
                <a:off x="8458200" y="356608"/>
                <a:ext cx="2057358" cy="1015663"/>
              </a:xfrm>
              <a:prstGeom prst="rect">
                <a:avLst/>
              </a:prstGeom>
              <a:blipFill>
                <a:blip r:embed="rId5"/>
                <a:stretch>
                  <a:fillRect l="-6135" t="-1220" r="-1227" b="-14634"/>
                </a:stretch>
              </a:blipFill>
            </p:spPr>
            <p:txBody>
              <a:bodyPr/>
              <a:lstStyle/>
              <a:p>
                <a:r>
                  <a:rPr lang="en-US">
                    <a:noFill/>
                  </a:rPr>
                  <a:t> </a:t>
                </a:r>
              </a:p>
            </p:txBody>
          </p:sp>
        </mc:Fallback>
      </mc:AlternateContent>
      <p:sp>
        <p:nvSpPr>
          <p:cNvPr id="11" name="TextBox 10"/>
          <p:cNvSpPr txBox="1"/>
          <p:nvPr/>
        </p:nvSpPr>
        <p:spPr>
          <a:xfrm>
            <a:off x="3657601" y="5486400"/>
            <a:ext cx="594295" cy="369332"/>
          </a:xfrm>
          <a:prstGeom prst="rect">
            <a:avLst/>
          </a:prstGeom>
          <a:noFill/>
          <a:ln w="38100">
            <a:solidFill>
              <a:srgbClr val="FF0000"/>
            </a:solidFill>
          </a:ln>
        </p:spPr>
        <p:txBody>
          <a:bodyPr wrap="square" rtlCol="0">
            <a:spAutoFit/>
          </a:bodyPr>
          <a:lstStyle/>
          <a:p>
            <a:endParaRPr lang="en-US" dirty="0"/>
          </a:p>
        </p:txBody>
      </p:sp>
      <mc:AlternateContent xmlns:mc="http://schemas.openxmlformats.org/markup-compatibility/2006" xmlns:a14="http://schemas.microsoft.com/office/drawing/2010/main">
        <mc:Choice Requires="a14">
          <p:sp>
            <p:nvSpPr>
              <p:cNvPr id="12" name="TextBox 11"/>
              <p:cNvSpPr txBox="1"/>
              <p:nvPr/>
            </p:nvSpPr>
            <p:spPr>
              <a:xfrm>
                <a:off x="2681533" y="6257235"/>
                <a:ext cx="7010400" cy="615553"/>
              </a:xfrm>
              <a:prstGeom prst="rect">
                <a:avLst/>
              </a:prstGeom>
              <a:noFill/>
            </p:spPr>
            <p:txBody>
              <a:bodyPr wrap="square" rtlCol="0">
                <a:spAutoFit/>
              </a:bodyPr>
              <a:lstStyle/>
              <a:p>
                <a:r>
                  <a:rPr lang="en-US" dirty="0"/>
                  <a:t>What do you think would happen if we tested Ho: </a:t>
                </a:r>
                <a14:m>
                  <m:oMath xmlns:m="http://schemas.openxmlformats.org/officeDocument/2006/math">
                    <m:r>
                      <a:rPr lang="en-US" i="1">
                        <a:latin typeface="Cambria Math"/>
                      </a:rPr>
                      <m:t>µ=</m:t>
                    </m:r>
                    <m:r>
                      <a:rPr lang="en-US" i="1">
                        <a:latin typeface="Cambria Math" panose="02040503050406030204" pitchFamily="18" charset="0"/>
                      </a:rPr>
                      <m:t>22</m:t>
                    </m:r>
                  </m:oMath>
                </a14:m>
                <a:r>
                  <a:rPr lang="en-US" sz="1600" dirty="0"/>
                  <a:t> instead of 21?</a:t>
                </a:r>
              </a:p>
            </p:txBody>
          </p:sp>
        </mc:Choice>
        <mc:Fallback xmlns="">
          <p:sp>
            <p:nvSpPr>
              <p:cNvPr id="12" name="TextBox 11"/>
              <p:cNvSpPr txBox="1">
                <a:spLocks noRot="1" noChangeAspect="1" noMove="1" noResize="1" noEditPoints="1" noAdjustHandles="1" noChangeArrowheads="1" noChangeShapeType="1" noTextEdit="1"/>
              </p:cNvSpPr>
              <p:nvPr/>
            </p:nvSpPr>
            <p:spPr>
              <a:xfrm>
                <a:off x="2681533" y="6257235"/>
                <a:ext cx="7010400" cy="615553"/>
              </a:xfrm>
              <a:prstGeom prst="rect">
                <a:avLst/>
              </a:prstGeom>
              <a:blipFill>
                <a:blip r:embed="rId6"/>
                <a:stretch>
                  <a:fillRect l="-904" t="-4082" b="-14286"/>
                </a:stretch>
              </a:blipFill>
            </p:spPr>
            <p:txBody>
              <a:bodyPr/>
              <a:lstStyle/>
              <a:p>
                <a:r>
                  <a:rPr lang="en-US">
                    <a:noFill/>
                  </a:rPr>
                  <a:t> </a:t>
                </a:r>
              </a:p>
            </p:txBody>
          </p:sp>
        </mc:Fallback>
      </mc:AlternateContent>
      <p:sp>
        <p:nvSpPr>
          <p:cNvPr id="3" name="Slide Number Placeholder 2"/>
          <p:cNvSpPr>
            <a:spLocks noGrp="1"/>
          </p:cNvSpPr>
          <p:nvPr>
            <p:ph type="sldNum" sz="quarter" idx="12"/>
          </p:nvPr>
        </p:nvSpPr>
        <p:spPr>
          <a:xfrm>
            <a:off x="6457950" y="6356351"/>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73D16339-B72B-854C-B6B4-B792DBA7120B}" type="slidenum">
              <a:rPr lang="en-US" smtClean="0"/>
              <a:pPr/>
              <a:t>13</a:t>
            </a:fld>
            <a:endParaRPr lang="en-US" dirty="0"/>
          </a:p>
        </p:txBody>
      </p:sp>
    </p:spTree>
    <p:extLst>
      <p:ext uri="{BB962C8B-B14F-4D97-AF65-F5344CB8AC3E}">
        <p14:creationId xmlns:p14="http://schemas.microsoft.com/office/powerpoint/2010/main" val="6097079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DB1C630-7287-244E-8DCD-813276D4A175}"/>
              </a:ext>
            </a:extLst>
          </p:cNvPr>
          <p:cNvPicPr>
            <a:picLocks noChangeAspect="1"/>
          </p:cNvPicPr>
          <p:nvPr/>
        </p:nvPicPr>
        <p:blipFill>
          <a:blip r:embed="rId2"/>
          <a:stretch>
            <a:fillRect/>
          </a:stretch>
        </p:blipFill>
        <p:spPr>
          <a:xfrm>
            <a:off x="324254" y="809741"/>
            <a:ext cx="11258146" cy="990600"/>
          </a:xfrm>
          <a:prstGeom prst="rect">
            <a:avLst/>
          </a:prstGeom>
        </p:spPr>
      </p:pic>
      <p:sp>
        <p:nvSpPr>
          <p:cNvPr id="2" name="Title 1"/>
          <p:cNvSpPr>
            <a:spLocks noGrp="1"/>
          </p:cNvSpPr>
          <p:nvPr>
            <p:ph type="title"/>
          </p:nvPr>
        </p:nvSpPr>
        <p:spPr/>
        <p:txBody>
          <a:bodyPr/>
          <a:lstStyle/>
          <a:p>
            <a:r>
              <a:rPr lang="en-US" dirty="0"/>
              <a:t>Finding the P-value</a:t>
            </a:r>
          </a:p>
        </p:txBody>
      </p:sp>
      <p:sp>
        <p:nvSpPr>
          <p:cNvPr id="5" name="Rectangle 4"/>
          <p:cNvSpPr/>
          <p:nvPr/>
        </p:nvSpPr>
        <p:spPr>
          <a:xfrm>
            <a:off x="2346961" y="1832042"/>
            <a:ext cx="7547259" cy="2523768"/>
          </a:xfrm>
          <a:prstGeom prst="rect">
            <a:avLst/>
          </a:prstGeom>
        </p:spPr>
        <p:txBody>
          <a:bodyPr wrap="none">
            <a:spAutoFit/>
          </a:bodyPr>
          <a:lstStyle/>
          <a:p>
            <a:r>
              <a:rPr lang="en-US" sz="3200" b="1" dirty="0">
                <a:solidFill>
                  <a:srgbClr val="FF0000"/>
                </a:solidFill>
              </a:rPr>
              <a:t>Step 4: Find the p-value: P-value &lt; .05</a:t>
            </a:r>
          </a:p>
          <a:p>
            <a:endParaRPr lang="en-US" dirty="0">
              <a:solidFill>
                <a:srgbClr val="FF0000"/>
              </a:solidFill>
            </a:endParaRPr>
          </a:p>
          <a:p>
            <a:r>
              <a:rPr lang="en-US" dirty="0">
                <a:solidFill>
                  <a:srgbClr val="FF0000"/>
                </a:solidFill>
              </a:rPr>
              <a:t>You could use Stat Trek / or the t-table.</a:t>
            </a:r>
          </a:p>
          <a:p>
            <a:endParaRPr lang="en-US" dirty="0">
              <a:solidFill>
                <a:srgbClr val="FF0000"/>
              </a:solidFill>
            </a:endParaRPr>
          </a:p>
          <a:p>
            <a:r>
              <a:rPr lang="en-US" dirty="0">
                <a:solidFill>
                  <a:srgbClr val="FF0000"/>
                </a:solidFill>
              </a:rPr>
              <a:t>OR</a:t>
            </a:r>
          </a:p>
          <a:p>
            <a:endParaRPr lang="en-US" dirty="0">
              <a:solidFill>
                <a:srgbClr val="FF0000"/>
              </a:solidFill>
            </a:endParaRPr>
          </a:p>
          <a:p>
            <a:r>
              <a:rPr lang="en-US" dirty="0">
                <a:solidFill>
                  <a:srgbClr val="FF0000"/>
                </a:solidFill>
              </a:rPr>
              <a:t>Software like SAS:</a:t>
            </a:r>
          </a:p>
          <a:p>
            <a:endParaRPr lang="en-US" dirty="0">
              <a:solidFill>
                <a:srgbClr val="FF0000"/>
              </a:solidFill>
            </a:endParaRPr>
          </a:p>
        </p:txBody>
      </p:sp>
      <p:pic>
        <p:nvPicPr>
          <p:cNvPr id="3" name="Picture 2"/>
          <p:cNvPicPr>
            <a:picLocks noChangeAspect="1"/>
          </p:cNvPicPr>
          <p:nvPr/>
        </p:nvPicPr>
        <p:blipFill>
          <a:blip r:embed="rId3"/>
          <a:stretch>
            <a:fillRect/>
          </a:stretch>
        </p:blipFill>
        <p:spPr>
          <a:xfrm>
            <a:off x="6248401" y="3657601"/>
            <a:ext cx="4170365" cy="2519965"/>
          </a:xfrm>
          <a:prstGeom prst="rect">
            <a:avLst/>
          </a:prstGeom>
        </p:spPr>
      </p:pic>
      <p:sp>
        <p:nvSpPr>
          <p:cNvPr id="8" name="TextBox 7"/>
          <p:cNvSpPr txBox="1"/>
          <p:nvPr/>
        </p:nvSpPr>
        <p:spPr>
          <a:xfrm>
            <a:off x="8489087" y="5766346"/>
            <a:ext cx="593941" cy="369332"/>
          </a:xfrm>
          <a:prstGeom prst="rect">
            <a:avLst/>
          </a:prstGeom>
          <a:noFill/>
          <a:ln w="38100">
            <a:solidFill>
              <a:srgbClr val="FF0000"/>
            </a:solidFill>
          </a:ln>
        </p:spPr>
        <p:txBody>
          <a:bodyPr wrap="square" rtlCol="0">
            <a:spAutoFit/>
          </a:bodyPr>
          <a:lstStyle/>
          <a:p>
            <a:endParaRPr lang="en-US" dirty="0"/>
          </a:p>
        </p:txBody>
      </p:sp>
      <p:sp>
        <p:nvSpPr>
          <p:cNvPr id="9" name="TextBox 8"/>
          <p:cNvSpPr txBox="1"/>
          <p:nvPr/>
        </p:nvSpPr>
        <p:spPr>
          <a:xfrm>
            <a:off x="6980578" y="4944956"/>
            <a:ext cx="1326918" cy="369332"/>
          </a:xfrm>
          <a:prstGeom prst="rect">
            <a:avLst/>
          </a:prstGeom>
          <a:noFill/>
          <a:ln w="38100">
            <a:solidFill>
              <a:srgbClr val="FF0000"/>
            </a:solidFill>
          </a:ln>
        </p:spPr>
        <p:txBody>
          <a:bodyPr wrap="square" rtlCol="0">
            <a:spAutoFit/>
          </a:bodyPr>
          <a:lstStyle/>
          <a:p>
            <a:endParaRPr lang="en-US" dirty="0"/>
          </a:p>
        </p:txBody>
      </p:sp>
      <mc:AlternateContent xmlns:mc="http://schemas.openxmlformats.org/markup-compatibility/2006" xmlns:a14="http://schemas.microsoft.com/office/drawing/2010/main">
        <mc:Choice Requires="a14">
          <p:sp>
            <p:nvSpPr>
              <p:cNvPr id="10" name="TextBox 9"/>
              <p:cNvSpPr txBox="1"/>
              <p:nvPr/>
            </p:nvSpPr>
            <p:spPr>
              <a:xfrm>
                <a:off x="8458200" y="356608"/>
                <a:ext cx="2057358" cy="1015663"/>
              </a:xfrm>
              <a:prstGeom prst="rect">
                <a:avLst/>
              </a:prstGeom>
              <a:noFill/>
            </p:spPr>
            <p:txBody>
              <a:bodyPr wrap="none" rtlCol="0">
                <a:spAutoFit/>
              </a:bodyPr>
              <a:lstStyle/>
              <a:p>
                <a:r>
                  <a:rPr lang="en-US" sz="2800" dirty="0"/>
                  <a:t>Ho: </a:t>
                </a:r>
                <a14:m>
                  <m:oMath xmlns:m="http://schemas.openxmlformats.org/officeDocument/2006/math">
                    <m:r>
                      <a:rPr lang="en-US" sz="3200" i="1">
                        <a:latin typeface="Cambria Math"/>
                      </a:rPr>
                      <m:t>µ=</m:t>
                    </m:r>
                    <m:r>
                      <a:rPr lang="en-US" sz="3200" i="1">
                        <a:latin typeface="Cambria Math" panose="02040503050406030204" pitchFamily="18" charset="0"/>
                      </a:rPr>
                      <m:t>22</m:t>
                    </m:r>
                  </m:oMath>
                </a14:m>
                <a:endParaRPr lang="en-US" sz="2800" dirty="0"/>
              </a:p>
              <a:p>
                <a:r>
                  <a:rPr lang="en-US" sz="2800" dirty="0"/>
                  <a:t>Ha: </a:t>
                </a:r>
                <a14:m>
                  <m:oMath xmlns:m="http://schemas.openxmlformats.org/officeDocument/2006/math">
                    <m:r>
                      <a:rPr lang="en-US" sz="2800" i="1">
                        <a:latin typeface="Cambria Math"/>
                      </a:rPr>
                      <m:t>µ≠</m:t>
                    </m:r>
                    <m:r>
                      <a:rPr lang="en-US" sz="2800" i="1">
                        <a:latin typeface="Cambria Math" panose="02040503050406030204" pitchFamily="18" charset="0"/>
                      </a:rPr>
                      <m:t>22</m:t>
                    </m:r>
                  </m:oMath>
                </a14:m>
                <a:endParaRPr lang="en-US" sz="2800" dirty="0"/>
              </a:p>
            </p:txBody>
          </p:sp>
        </mc:Choice>
        <mc:Fallback xmlns="">
          <p:sp>
            <p:nvSpPr>
              <p:cNvPr id="10" name="TextBox 9"/>
              <p:cNvSpPr txBox="1">
                <a:spLocks noRot="1" noChangeAspect="1" noMove="1" noResize="1" noEditPoints="1" noAdjustHandles="1" noChangeArrowheads="1" noChangeShapeType="1" noTextEdit="1"/>
              </p:cNvSpPr>
              <p:nvPr/>
            </p:nvSpPr>
            <p:spPr>
              <a:xfrm>
                <a:off x="8458200" y="356608"/>
                <a:ext cx="2057358" cy="1015663"/>
              </a:xfrm>
              <a:prstGeom prst="rect">
                <a:avLst/>
              </a:prstGeom>
              <a:blipFill>
                <a:blip r:embed="rId4"/>
                <a:stretch>
                  <a:fillRect l="-6135" t="-1220" r="-1227" b="-1463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TextBox 11"/>
              <p:cNvSpPr txBox="1"/>
              <p:nvPr/>
            </p:nvSpPr>
            <p:spPr>
              <a:xfrm>
                <a:off x="2681533" y="6257234"/>
                <a:ext cx="7010400" cy="369332"/>
              </a:xfrm>
              <a:prstGeom prst="rect">
                <a:avLst/>
              </a:prstGeom>
              <a:noFill/>
            </p:spPr>
            <p:txBody>
              <a:bodyPr wrap="square" rtlCol="0">
                <a:spAutoFit/>
              </a:bodyPr>
              <a:lstStyle/>
              <a:p>
                <a:r>
                  <a:rPr lang="en-US" dirty="0"/>
                  <a:t>What do you think would happen if we tested Ho: </a:t>
                </a:r>
                <a14:m>
                  <m:oMath xmlns:m="http://schemas.openxmlformats.org/officeDocument/2006/math">
                    <m:r>
                      <a:rPr lang="en-US" i="1">
                        <a:latin typeface="Cambria Math"/>
                      </a:rPr>
                      <m:t>µ=</m:t>
                    </m:r>
                    <m:r>
                      <a:rPr lang="en-US" i="1">
                        <a:latin typeface="Cambria Math" panose="02040503050406030204" pitchFamily="18" charset="0"/>
                      </a:rPr>
                      <m:t>37</m:t>
                    </m:r>
                  </m:oMath>
                </a14:m>
                <a:r>
                  <a:rPr lang="en-US" sz="1600" dirty="0"/>
                  <a:t>?</a:t>
                </a:r>
              </a:p>
            </p:txBody>
          </p:sp>
        </mc:Choice>
        <mc:Fallback xmlns="">
          <p:sp>
            <p:nvSpPr>
              <p:cNvPr id="12" name="TextBox 11"/>
              <p:cNvSpPr txBox="1">
                <a:spLocks noRot="1" noChangeAspect="1" noMove="1" noResize="1" noEditPoints="1" noAdjustHandles="1" noChangeArrowheads="1" noChangeShapeType="1" noTextEdit="1"/>
              </p:cNvSpPr>
              <p:nvPr/>
            </p:nvSpPr>
            <p:spPr>
              <a:xfrm>
                <a:off x="2681533" y="6257234"/>
                <a:ext cx="7010400" cy="369332"/>
              </a:xfrm>
              <a:prstGeom prst="rect">
                <a:avLst/>
              </a:prstGeom>
              <a:blipFill>
                <a:blip r:embed="rId5"/>
                <a:stretch>
                  <a:fillRect l="-904" t="-6667" b="-26667"/>
                </a:stretch>
              </a:blipFill>
            </p:spPr>
            <p:txBody>
              <a:bodyPr/>
              <a:lstStyle/>
              <a:p>
                <a:r>
                  <a:rPr lang="en-US">
                    <a:noFill/>
                  </a:rPr>
                  <a:t> </a:t>
                </a:r>
              </a:p>
            </p:txBody>
          </p:sp>
        </mc:Fallback>
      </mc:AlternateContent>
      <p:pic>
        <p:nvPicPr>
          <p:cNvPr id="13" name="Picture 12"/>
          <p:cNvPicPr>
            <a:picLocks noChangeAspect="1"/>
          </p:cNvPicPr>
          <p:nvPr/>
        </p:nvPicPr>
        <p:blipFill>
          <a:blip r:embed="rId6"/>
          <a:stretch>
            <a:fillRect/>
          </a:stretch>
        </p:blipFill>
        <p:spPr>
          <a:xfrm>
            <a:off x="1921779" y="4876801"/>
            <a:ext cx="4264955" cy="522951"/>
          </a:xfrm>
          <a:prstGeom prst="rect">
            <a:avLst/>
          </a:prstGeom>
        </p:spPr>
      </p:pic>
      <p:sp>
        <p:nvSpPr>
          <p:cNvPr id="11" name="TextBox 10"/>
          <p:cNvSpPr txBox="1"/>
          <p:nvPr/>
        </p:nvSpPr>
        <p:spPr>
          <a:xfrm>
            <a:off x="3839984" y="4868588"/>
            <a:ext cx="594295" cy="369332"/>
          </a:xfrm>
          <a:prstGeom prst="rect">
            <a:avLst/>
          </a:prstGeom>
          <a:noFill/>
          <a:ln w="38100">
            <a:solidFill>
              <a:srgbClr val="FF0000"/>
            </a:solidFill>
          </a:ln>
        </p:spPr>
        <p:txBody>
          <a:bodyPr wrap="square" rtlCol="0">
            <a:spAutoFit/>
          </a:bodyPr>
          <a:lstStyle/>
          <a:p>
            <a:endParaRPr lang="en-US" dirty="0"/>
          </a:p>
        </p:txBody>
      </p:sp>
      <p:sp>
        <p:nvSpPr>
          <p:cNvPr id="6" name="Slide Number Placeholder 5"/>
          <p:cNvSpPr>
            <a:spLocks noGrp="1"/>
          </p:cNvSpPr>
          <p:nvPr>
            <p:ph type="sldNum" sz="quarter" idx="12"/>
          </p:nvPr>
        </p:nvSpPr>
        <p:spPr>
          <a:xfrm>
            <a:off x="6457950" y="6356351"/>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73D16339-B72B-854C-B6B4-B792DBA7120B}" type="slidenum">
              <a:rPr lang="en-US" smtClean="0"/>
              <a:pPr/>
              <a:t>14</a:t>
            </a:fld>
            <a:endParaRPr lang="en-US" dirty="0"/>
          </a:p>
        </p:txBody>
      </p:sp>
    </p:spTree>
    <p:extLst>
      <p:ext uri="{BB962C8B-B14F-4D97-AF65-F5344CB8AC3E}">
        <p14:creationId xmlns:p14="http://schemas.microsoft.com/office/powerpoint/2010/main" val="39472906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AEA8862E-C7DD-9D48-9A8D-BE83B2D443CC}"/>
              </a:ext>
            </a:extLst>
          </p:cNvPr>
          <p:cNvPicPr>
            <a:picLocks noChangeAspect="1"/>
          </p:cNvPicPr>
          <p:nvPr/>
        </p:nvPicPr>
        <p:blipFill>
          <a:blip r:embed="rId3"/>
          <a:stretch>
            <a:fillRect/>
          </a:stretch>
        </p:blipFill>
        <p:spPr>
          <a:xfrm>
            <a:off x="324254" y="809741"/>
            <a:ext cx="11258146" cy="990600"/>
          </a:xfrm>
          <a:prstGeom prst="rect">
            <a:avLst/>
          </a:prstGeom>
        </p:spPr>
      </p:pic>
      <p:sp>
        <p:nvSpPr>
          <p:cNvPr id="2" name="Title 1"/>
          <p:cNvSpPr>
            <a:spLocks noGrp="1"/>
          </p:cNvSpPr>
          <p:nvPr>
            <p:ph type="title"/>
          </p:nvPr>
        </p:nvSpPr>
        <p:spPr/>
        <p:txBody>
          <a:bodyPr/>
          <a:lstStyle/>
          <a:p>
            <a:r>
              <a:rPr lang="en-US" dirty="0"/>
              <a:t>Finding the P-value</a:t>
            </a:r>
          </a:p>
        </p:txBody>
      </p:sp>
      <p:pic>
        <p:nvPicPr>
          <p:cNvPr id="3" name="Picture 2"/>
          <p:cNvPicPr>
            <a:picLocks noChangeAspect="1"/>
          </p:cNvPicPr>
          <p:nvPr/>
        </p:nvPicPr>
        <p:blipFill>
          <a:blip r:embed="rId4"/>
          <a:stretch>
            <a:fillRect/>
          </a:stretch>
        </p:blipFill>
        <p:spPr>
          <a:xfrm>
            <a:off x="6288230" y="3816801"/>
            <a:ext cx="3742308" cy="2256311"/>
          </a:xfrm>
          <a:prstGeom prst="rect">
            <a:avLst/>
          </a:prstGeom>
        </p:spPr>
      </p:pic>
      <p:sp>
        <p:nvSpPr>
          <p:cNvPr id="5" name="Rectangle 4"/>
          <p:cNvSpPr/>
          <p:nvPr/>
        </p:nvSpPr>
        <p:spPr>
          <a:xfrm>
            <a:off x="2346961" y="1832042"/>
            <a:ext cx="7547259" cy="2523768"/>
          </a:xfrm>
          <a:prstGeom prst="rect">
            <a:avLst/>
          </a:prstGeom>
        </p:spPr>
        <p:txBody>
          <a:bodyPr wrap="none">
            <a:spAutoFit/>
          </a:bodyPr>
          <a:lstStyle/>
          <a:p>
            <a:r>
              <a:rPr lang="en-US" sz="3200" b="1" dirty="0">
                <a:solidFill>
                  <a:srgbClr val="FF0000"/>
                </a:solidFill>
              </a:rPr>
              <a:t>Step 4: Find the p-value: P-value &lt; .05</a:t>
            </a:r>
          </a:p>
          <a:p>
            <a:endParaRPr lang="en-US" dirty="0">
              <a:solidFill>
                <a:srgbClr val="FF0000"/>
              </a:solidFill>
            </a:endParaRPr>
          </a:p>
          <a:p>
            <a:r>
              <a:rPr lang="en-US" dirty="0">
                <a:solidFill>
                  <a:srgbClr val="FF0000"/>
                </a:solidFill>
              </a:rPr>
              <a:t>You could use Stat Trek / or the t-table.</a:t>
            </a:r>
          </a:p>
          <a:p>
            <a:endParaRPr lang="en-US" dirty="0">
              <a:solidFill>
                <a:srgbClr val="FF0000"/>
              </a:solidFill>
            </a:endParaRPr>
          </a:p>
          <a:p>
            <a:r>
              <a:rPr lang="en-US" dirty="0">
                <a:solidFill>
                  <a:srgbClr val="FF0000"/>
                </a:solidFill>
              </a:rPr>
              <a:t>OR</a:t>
            </a:r>
          </a:p>
          <a:p>
            <a:endParaRPr lang="en-US" dirty="0">
              <a:solidFill>
                <a:srgbClr val="FF0000"/>
              </a:solidFill>
            </a:endParaRPr>
          </a:p>
          <a:p>
            <a:r>
              <a:rPr lang="en-US" dirty="0">
                <a:solidFill>
                  <a:srgbClr val="FF0000"/>
                </a:solidFill>
              </a:rPr>
              <a:t>Software like SAS:</a:t>
            </a:r>
          </a:p>
          <a:p>
            <a:endParaRPr lang="en-US" dirty="0">
              <a:solidFill>
                <a:srgbClr val="FF0000"/>
              </a:solidFill>
            </a:endParaRPr>
          </a:p>
        </p:txBody>
      </p:sp>
      <p:sp>
        <p:nvSpPr>
          <p:cNvPr id="8" name="TextBox 7"/>
          <p:cNvSpPr txBox="1"/>
          <p:nvPr/>
        </p:nvSpPr>
        <p:spPr>
          <a:xfrm>
            <a:off x="8307497" y="5720985"/>
            <a:ext cx="593941" cy="369332"/>
          </a:xfrm>
          <a:prstGeom prst="rect">
            <a:avLst/>
          </a:prstGeom>
          <a:noFill/>
          <a:ln w="38100">
            <a:solidFill>
              <a:srgbClr val="FF0000"/>
            </a:solidFill>
          </a:ln>
        </p:spPr>
        <p:txBody>
          <a:bodyPr wrap="square" rtlCol="0">
            <a:spAutoFit/>
          </a:bodyPr>
          <a:lstStyle/>
          <a:p>
            <a:endParaRPr lang="en-US" dirty="0"/>
          </a:p>
        </p:txBody>
      </p:sp>
      <p:sp>
        <p:nvSpPr>
          <p:cNvPr id="9" name="TextBox 8"/>
          <p:cNvSpPr txBox="1"/>
          <p:nvPr/>
        </p:nvSpPr>
        <p:spPr>
          <a:xfrm>
            <a:off x="6934200" y="4944956"/>
            <a:ext cx="1225184" cy="369332"/>
          </a:xfrm>
          <a:prstGeom prst="rect">
            <a:avLst/>
          </a:prstGeom>
          <a:noFill/>
          <a:ln w="38100">
            <a:solidFill>
              <a:srgbClr val="FF0000"/>
            </a:solidFill>
          </a:ln>
        </p:spPr>
        <p:txBody>
          <a:bodyPr wrap="square" rtlCol="0">
            <a:spAutoFit/>
          </a:bodyPr>
          <a:lstStyle/>
          <a:p>
            <a:endParaRPr lang="en-US" dirty="0"/>
          </a:p>
        </p:txBody>
      </p:sp>
      <mc:AlternateContent xmlns:mc="http://schemas.openxmlformats.org/markup-compatibility/2006" xmlns:a14="http://schemas.microsoft.com/office/drawing/2010/main">
        <mc:Choice Requires="a14">
          <p:sp>
            <p:nvSpPr>
              <p:cNvPr id="10" name="TextBox 9"/>
              <p:cNvSpPr txBox="1"/>
              <p:nvPr/>
            </p:nvSpPr>
            <p:spPr>
              <a:xfrm>
                <a:off x="8458200" y="356608"/>
                <a:ext cx="2057358" cy="1015663"/>
              </a:xfrm>
              <a:prstGeom prst="rect">
                <a:avLst/>
              </a:prstGeom>
              <a:noFill/>
            </p:spPr>
            <p:txBody>
              <a:bodyPr wrap="none" rtlCol="0">
                <a:spAutoFit/>
              </a:bodyPr>
              <a:lstStyle/>
              <a:p>
                <a:r>
                  <a:rPr lang="en-US" sz="2800" dirty="0"/>
                  <a:t>Ho: </a:t>
                </a:r>
                <a14:m>
                  <m:oMath xmlns:m="http://schemas.openxmlformats.org/officeDocument/2006/math">
                    <m:r>
                      <a:rPr lang="en-US" sz="3200" i="1">
                        <a:latin typeface="Cambria Math"/>
                      </a:rPr>
                      <m:t>µ=</m:t>
                    </m:r>
                    <m:r>
                      <a:rPr lang="en-US" sz="3200" i="1">
                        <a:latin typeface="Cambria Math" panose="02040503050406030204" pitchFamily="18" charset="0"/>
                      </a:rPr>
                      <m:t>37</m:t>
                    </m:r>
                  </m:oMath>
                </a14:m>
                <a:endParaRPr lang="en-US" sz="2800" dirty="0"/>
              </a:p>
              <a:p>
                <a:r>
                  <a:rPr lang="en-US" sz="2800" dirty="0"/>
                  <a:t>Ha: </a:t>
                </a:r>
                <a14:m>
                  <m:oMath xmlns:m="http://schemas.openxmlformats.org/officeDocument/2006/math">
                    <m:r>
                      <a:rPr lang="en-US" sz="2800" i="1">
                        <a:latin typeface="Cambria Math"/>
                      </a:rPr>
                      <m:t>µ≠</m:t>
                    </m:r>
                    <m:r>
                      <a:rPr lang="en-US" sz="2800" i="1">
                        <a:latin typeface="Cambria Math" panose="02040503050406030204" pitchFamily="18" charset="0"/>
                      </a:rPr>
                      <m:t>37</m:t>
                    </m:r>
                  </m:oMath>
                </a14:m>
                <a:endParaRPr lang="en-US" sz="2800" dirty="0"/>
              </a:p>
            </p:txBody>
          </p:sp>
        </mc:Choice>
        <mc:Fallback xmlns="">
          <p:sp>
            <p:nvSpPr>
              <p:cNvPr id="10" name="TextBox 9"/>
              <p:cNvSpPr txBox="1">
                <a:spLocks noRot="1" noChangeAspect="1" noMove="1" noResize="1" noEditPoints="1" noAdjustHandles="1" noChangeArrowheads="1" noChangeShapeType="1" noTextEdit="1"/>
              </p:cNvSpPr>
              <p:nvPr/>
            </p:nvSpPr>
            <p:spPr>
              <a:xfrm>
                <a:off x="8458200" y="356608"/>
                <a:ext cx="2057358" cy="1015663"/>
              </a:xfrm>
              <a:prstGeom prst="rect">
                <a:avLst/>
              </a:prstGeom>
              <a:blipFill>
                <a:blip r:embed="rId5"/>
                <a:stretch>
                  <a:fillRect l="-6135" t="-1220" r="-1227" b="-14634"/>
                </a:stretch>
              </a:blipFill>
            </p:spPr>
            <p:txBody>
              <a:bodyPr/>
              <a:lstStyle/>
              <a:p>
                <a:r>
                  <a:rPr lang="en-US">
                    <a:noFill/>
                  </a:rPr>
                  <a:t> </a:t>
                </a:r>
              </a:p>
            </p:txBody>
          </p:sp>
        </mc:Fallback>
      </mc:AlternateContent>
      <p:pic>
        <p:nvPicPr>
          <p:cNvPr id="13" name="Picture 12"/>
          <p:cNvPicPr>
            <a:picLocks noChangeAspect="1"/>
          </p:cNvPicPr>
          <p:nvPr/>
        </p:nvPicPr>
        <p:blipFill>
          <a:blip r:embed="rId6"/>
          <a:stretch>
            <a:fillRect/>
          </a:stretch>
        </p:blipFill>
        <p:spPr>
          <a:xfrm>
            <a:off x="1663203" y="5503278"/>
            <a:ext cx="4395787" cy="495976"/>
          </a:xfrm>
          <a:prstGeom prst="rect">
            <a:avLst/>
          </a:prstGeom>
        </p:spPr>
      </p:pic>
      <p:sp>
        <p:nvSpPr>
          <p:cNvPr id="11" name="TextBox 10"/>
          <p:cNvSpPr txBox="1"/>
          <p:nvPr/>
        </p:nvSpPr>
        <p:spPr>
          <a:xfrm>
            <a:off x="3641556" y="5486400"/>
            <a:ext cx="594295" cy="369332"/>
          </a:xfrm>
          <a:prstGeom prst="rect">
            <a:avLst/>
          </a:prstGeom>
          <a:noFill/>
          <a:ln w="38100">
            <a:solidFill>
              <a:srgbClr val="FF0000"/>
            </a:solidFill>
          </a:ln>
        </p:spPr>
        <p:txBody>
          <a:bodyPr wrap="square" rtlCol="0">
            <a:spAutoFit/>
          </a:bodyPr>
          <a:lstStyle/>
          <a:p>
            <a:endParaRPr lang="en-US" dirty="0"/>
          </a:p>
        </p:txBody>
      </p:sp>
      <mc:AlternateContent xmlns:mc="http://schemas.openxmlformats.org/markup-compatibility/2006" xmlns:a14="http://schemas.microsoft.com/office/drawing/2010/main">
        <mc:Choice Requires="a14">
          <p:sp>
            <p:nvSpPr>
              <p:cNvPr id="12" name="TextBox 11"/>
              <p:cNvSpPr txBox="1"/>
              <p:nvPr/>
            </p:nvSpPr>
            <p:spPr>
              <a:xfrm>
                <a:off x="2681533" y="6257234"/>
                <a:ext cx="7010400" cy="369332"/>
              </a:xfrm>
              <a:prstGeom prst="rect">
                <a:avLst/>
              </a:prstGeom>
              <a:noFill/>
            </p:spPr>
            <p:txBody>
              <a:bodyPr wrap="square" rtlCol="0">
                <a:spAutoFit/>
              </a:bodyPr>
              <a:lstStyle/>
              <a:p>
                <a:r>
                  <a:rPr lang="en-US" dirty="0"/>
                  <a:t>What do you think would happen if we tested Ho: </a:t>
                </a:r>
                <a14:m>
                  <m:oMath xmlns:m="http://schemas.openxmlformats.org/officeDocument/2006/math">
                    <m:r>
                      <a:rPr lang="en-US" i="1">
                        <a:latin typeface="Cambria Math"/>
                      </a:rPr>
                      <m:t>µ=</m:t>
                    </m:r>
                    <m:r>
                      <a:rPr lang="en-US" i="1">
                        <a:latin typeface="Cambria Math" panose="02040503050406030204" pitchFamily="18" charset="0"/>
                      </a:rPr>
                      <m:t>31</m:t>
                    </m:r>
                  </m:oMath>
                </a14:m>
                <a:r>
                  <a:rPr lang="en-US" sz="1600" dirty="0"/>
                  <a:t>?</a:t>
                </a:r>
              </a:p>
            </p:txBody>
          </p:sp>
        </mc:Choice>
        <mc:Fallback xmlns="">
          <p:sp>
            <p:nvSpPr>
              <p:cNvPr id="12" name="TextBox 11"/>
              <p:cNvSpPr txBox="1">
                <a:spLocks noRot="1" noChangeAspect="1" noMove="1" noResize="1" noEditPoints="1" noAdjustHandles="1" noChangeArrowheads="1" noChangeShapeType="1" noTextEdit="1"/>
              </p:cNvSpPr>
              <p:nvPr/>
            </p:nvSpPr>
            <p:spPr>
              <a:xfrm>
                <a:off x="2681533" y="6257234"/>
                <a:ext cx="7010400" cy="369332"/>
              </a:xfrm>
              <a:prstGeom prst="rect">
                <a:avLst/>
              </a:prstGeom>
              <a:blipFill>
                <a:blip r:embed="rId7"/>
                <a:stretch>
                  <a:fillRect l="-904" t="-6667" b="-26667"/>
                </a:stretch>
              </a:blipFill>
            </p:spPr>
            <p:txBody>
              <a:bodyPr/>
              <a:lstStyle/>
              <a:p>
                <a:r>
                  <a:rPr lang="en-US">
                    <a:noFill/>
                  </a:rPr>
                  <a:t> </a:t>
                </a:r>
              </a:p>
            </p:txBody>
          </p:sp>
        </mc:Fallback>
      </mc:AlternateContent>
      <p:sp>
        <p:nvSpPr>
          <p:cNvPr id="6" name="Slide Number Placeholder 5"/>
          <p:cNvSpPr>
            <a:spLocks noGrp="1"/>
          </p:cNvSpPr>
          <p:nvPr>
            <p:ph type="sldNum" sz="quarter" idx="12"/>
          </p:nvPr>
        </p:nvSpPr>
        <p:spPr>
          <a:xfrm>
            <a:off x="6457950" y="6356351"/>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73D16339-B72B-854C-B6B4-B792DBA7120B}" type="slidenum">
              <a:rPr lang="en-US" smtClean="0"/>
              <a:pPr/>
              <a:t>15</a:t>
            </a:fld>
            <a:endParaRPr lang="en-US" dirty="0"/>
          </a:p>
        </p:txBody>
      </p:sp>
    </p:spTree>
    <p:extLst>
      <p:ext uri="{BB962C8B-B14F-4D97-AF65-F5344CB8AC3E}">
        <p14:creationId xmlns:p14="http://schemas.microsoft.com/office/powerpoint/2010/main" val="16471933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98102FEC-DA61-804E-AE38-E3A54637140F}"/>
              </a:ext>
            </a:extLst>
          </p:cNvPr>
          <p:cNvPicPr>
            <a:picLocks noChangeAspect="1"/>
          </p:cNvPicPr>
          <p:nvPr/>
        </p:nvPicPr>
        <p:blipFill>
          <a:blip r:embed="rId2"/>
          <a:stretch>
            <a:fillRect/>
          </a:stretch>
        </p:blipFill>
        <p:spPr>
          <a:xfrm>
            <a:off x="324254" y="809741"/>
            <a:ext cx="11258146" cy="990600"/>
          </a:xfrm>
          <a:prstGeom prst="rect">
            <a:avLst/>
          </a:prstGeom>
        </p:spPr>
      </p:pic>
      <p:sp>
        <p:nvSpPr>
          <p:cNvPr id="2" name="Title 1"/>
          <p:cNvSpPr>
            <a:spLocks noGrp="1"/>
          </p:cNvSpPr>
          <p:nvPr>
            <p:ph type="title"/>
          </p:nvPr>
        </p:nvSpPr>
        <p:spPr/>
        <p:txBody>
          <a:bodyPr/>
          <a:lstStyle/>
          <a:p>
            <a:r>
              <a:rPr lang="en-US" dirty="0"/>
              <a:t>Finding the P-value</a:t>
            </a:r>
          </a:p>
        </p:txBody>
      </p:sp>
      <p:sp>
        <p:nvSpPr>
          <p:cNvPr id="5" name="Rectangle 4"/>
          <p:cNvSpPr/>
          <p:nvPr/>
        </p:nvSpPr>
        <p:spPr>
          <a:xfrm>
            <a:off x="2346961" y="1832042"/>
            <a:ext cx="7547259" cy="2523768"/>
          </a:xfrm>
          <a:prstGeom prst="rect">
            <a:avLst/>
          </a:prstGeom>
        </p:spPr>
        <p:txBody>
          <a:bodyPr wrap="none">
            <a:spAutoFit/>
          </a:bodyPr>
          <a:lstStyle/>
          <a:p>
            <a:r>
              <a:rPr lang="en-US" sz="3200" b="1" dirty="0">
                <a:solidFill>
                  <a:srgbClr val="FF0000"/>
                </a:solidFill>
              </a:rPr>
              <a:t>Step 4: Find the p-value: P-value &lt; .05</a:t>
            </a:r>
          </a:p>
          <a:p>
            <a:endParaRPr lang="en-US" dirty="0">
              <a:solidFill>
                <a:srgbClr val="FF0000"/>
              </a:solidFill>
            </a:endParaRPr>
          </a:p>
          <a:p>
            <a:r>
              <a:rPr lang="en-US" dirty="0">
                <a:solidFill>
                  <a:srgbClr val="FF0000"/>
                </a:solidFill>
              </a:rPr>
              <a:t>You could use Stat Trek / or the t-table.</a:t>
            </a:r>
          </a:p>
          <a:p>
            <a:endParaRPr lang="en-US" dirty="0">
              <a:solidFill>
                <a:srgbClr val="FF0000"/>
              </a:solidFill>
            </a:endParaRPr>
          </a:p>
          <a:p>
            <a:r>
              <a:rPr lang="en-US" dirty="0">
                <a:solidFill>
                  <a:srgbClr val="FF0000"/>
                </a:solidFill>
              </a:rPr>
              <a:t>OR</a:t>
            </a:r>
          </a:p>
          <a:p>
            <a:endParaRPr lang="en-US" dirty="0">
              <a:solidFill>
                <a:srgbClr val="FF0000"/>
              </a:solidFill>
            </a:endParaRPr>
          </a:p>
          <a:p>
            <a:r>
              <a:rPr lang="en-US" dirty="0">
                <a:solidFill>
                  <a:srgbClr val="FF0000"/>
                </a:solidFill>
              </a:rPr>
              <a:t>Software like SAS:</a:t>
            </a:r>
          </a:p>
          <a:p>
            <a:endParaRPr lang="en-US" dirty="0">
              <a:solidFill>
                <a:srgbClr val="FF0000"/>
              </a:solidFill>
            </a:endParaRPr>
          </a:p>
        </p:txBody>
      </p:sp>
      <p:pic>
        <p:nvPicPr>
          <p:cNvPr id="6" name="Picture 5"/>
          <p:cNvPicPr>
            <a:picLocks noChangeAspect="1"/>
          </p:cNvPicPr>
          <p:nvPr/>
        </p:nvPicPr>
        <p:blipFill>
          <a:blip r:embed="rId3"/>
          <a:stretch>
            <a:fillRect/>
          </a:stretch>
        </p:blipFill>
        <p:spPr>
          <a:xfrm>
            <a:off x="6129528" y="3682384"/>
            <a:ext cx="4051824" cy="2419350"/>
          </a:xfrm>
          <a:prstGeom prst="rect">
            <a:avLst/>
          </a:prstGeom>
        </p:spPr>
      </p:pic>
      <p:sp>
        <p:nvSpPr>
          <p:cNvPr id="8" name="TextBox 7"/>
          <p:cNvSpPr txBox="1"/>
          <p:nvPr/>
        </p:nvSpPr>
        <p:spPr>
          <a:xfrm>
            <a:off x="8307497" y="5720985"/>
            <a:ext cx="593941" cy="369332"/>
          </a:xfrm>
          <a:prstGeom prst="rect">
            <a:avLst/>
          </a:prstGeom>
          <a:noFill/>
          <a:ln w="38100">
            <a:solidFill>
              <a:srgbClr val="FF0000"/>
            </a:solidFill>
          </a:ln>
        </p:spPr>
        <p:txBody>
          <a:bodyPr wrap="square" rtlCol="0">
            <a:spAutoFit/>
          </a:bodyPr>
          <a:lstStyle/>
          <a:p>
            <a:endParaRPr lang="en-US" dirty="0"/>
          </a:p>
        </p:txBody>
      </p:sp>
      <p:sp>
        <p:nvSpPr>
          <p:cNvPr id="9" name="TextBox 8"/>
          <p:cNvSpPr txBox="1"/>
          <p:nvPr/>
        </p:nvSpPr>
        <p:spPr>
          <a:xfrm>
            <a:off x="6825891" y="4925690"/>
            <a:ext cx="1301384" cy="369332"/>
          </a:xfrm>
          <a:prstGeom prst="rect">
            <a:avLst/>
          </a:prstGeom>
          <a:noFill/>
          <a:ln w="38100">
            <a:solidFill>
              <a:srgbClr val="FF0000"/>
            </a:solidFill>
          </a:ln>
        </p:spPr>
        <p:txBody>
          <a:bodyPr wrap="square" rtlCol="0">
            <a:spAutoFit/>
          </a:bodyPr>
          <a:lstStyle/>
          <a:p>
            <a:endParaRPr lang="en-US" dirty="0"/>
          </a:p>
        </p:txBody>
      </p:sp>
      <p:pic>
        <p:nvPicPr>
          <p:cNvPr id="7" name="Picture 6"/>
          <p:cNvPicPr>
            <a:picLocks noChangeAspect="1"/>
          </p:cNvPicPr>
          <p:nvPr/>
        </p:nvPicPr>
        <p:blipFill>
          <a:blip r:embed="rId4"/>
          <a:stretch>
            <a:fillRect/>
          </a:stretch>
        </p:blipFill>
        <p:spPr>
          <a:xfrm>
            <a:off x="1828801" y="4191001"/>
            <a:ext cx="4181475" cy="1828921"/>
          </a:xfrm>
          <a:prstGeom prst="rect">
            <a:avLst/>
          </a:prstGeom>
        </p:spPr>
      </p:pic>
      <mc:AlternateContent xmlns:mc="http://schemas.openxmlformats.org/markup-compatibility/2006" xmlns:a14="http://schemas.microsoft.com/office/drawing/2010/main">
        <mc:Choice Requires="a14">
          <p:sp>
            <p:nvSpPr>
              <p:cNvPr id="10" name="TextBox 9"/>
              <p:cNvSpPr txBox="1"/>
              <p:nvPr/>
            </p:nvSpPr>
            <p:spPr>
              <a:xfrm>
                <a:off x="8458200" y="356608"/>
                <a:ext cx="2057358" cy="1015663"/>
              </a:xfrm>
              <a:prstGeom prst="rect">
                <a:avLst/>
              </a:prstGeom>
              <a:noFill/>
            </p:spPr>
            <p:txBody>
              <a:bodyPr wrap="none" rtlCol="0">
                <a:spAutoFit/>
              </a:bodyPr>
              <a:lstStyle/>
              <a:p>
                <a:r>
                  <a:rPr lang="en-US" sz="2800" dirty="0"/>
                  <a:t>Ho: </a:t>
                </a:r>
                <a14:m>
                  <m:oMath xmlns:m="http://schemas.openxmlformats.org/officeDocument/2006/math">
                    <m:r>
                      <a:rPr lang="en-US" sz="3200" i="1">
                        <a:latin typeface="Cambria Math"/>
                      </a:rPr>
                      <m:t>µ=</m:t>
                    </m:r>
                    <m:r>
                      <a:rPr lang="en-US" sz="3200" i="1">
                        <a:latin typeface="Cambria Math" panose="02040503050406030204" pitchFamily="18" charset="0"/>
                      </a:rPr>
                      <m:t>31</m:t>
                    </m:r>
                  </m:oMath>
                </a14:m>
                <a:endParaRPr lang="en-US" sz="2800" dirty="0"/>
              </a:p>
              <a:p>
                <a:r>
                  <a:rPr lang="en-US" sz="2800" dirty="0"/>
                  <a:t>Ha: </a:t>
                </a:r>
                <a14:m>
                  <m:oMath xmlns:m="http://schemas.openxmlformats.org/officeDocument/2006/math">
                    <m:r>
                      <a:rPr lang="en-US" sz="2800" i="1">
                        <a:latin typeface="Cambria Math"/>
                      </a:rPr>
                      <m:t>µ≠</m:t>
                    </m:r>
                    <m:r>
                      <a:rPr lang="en-US" sz="2800" i="1">
                        <a:latin typeface="Cambria Math" panose="02040503050406030204" pitchFamily="18" charset="0"/>
                      </a:rPr>
                      <m:t>31</m:t>
                    </m:r>
                  </m:oMath>
                </a14:m>
                <a:endParaRPr lang="en-US" sz="2800" dirty="0"/>
              </a:p>
            </p:txBody>
          </p:sp>
        </mc:Choice>
        <mc:Fallback xmlns="">
          <p:sp>
            <p:nvSpPr>
              <p:cNvPr id="10" name="TextBox 9"/>
              <p:cNvSpPr txBox="1">
                <a:spLocks noRot="1" noChangeAspect="1" noMove="1" noResize="1" noEditPoints="1" noAdjustHandles="1" noChangeArrowheads="1" noChangeShapeType="1" noTextEdit="1"/>
              </p:cNvSpPr>
              <p:nvPr/>
            </p:nvSpPr>
            <p:spPr>
              <a:xfrm>
                <a:off x="8458200" y="356608"/>
                <a:ext cx="2057358" cy="1015663"/>
              </a:xfrm>
              <a:prstGeom prst="rect">
                <a:avLst/>
              </a:prstGeom>
              <a:blipFill>
                <a:blip r:embed="rId5"/>
                <a:stretch>
                  <a:fillRect l="-6135" t="-1220" r="-1227" b="-14634"/>
                </a:stretch>
              </a:blipFill>
            </p:spPr>
            <p:txBody>
              <a:bodyPr/>
              <a:lstStyle/>
              <a:p>
                <a:r>
                  <a:rPr lang="en-US">
                    <a:noFill/>
                  </a:rPr>
                  <a:t> </a:t>
                </a:r>
              </a:p>
            </p:txBody>
          </p:sp>
        </mc:Fallback>
      </mc:AlternateContent>
      <p:sp>
        <p:nvSpPr>
          <p:cNvPr id="11" name="TextBox 10"/>
          <p:cNvSpPr txBox="1"/>
          <p:nvPr/>
        </p:nvSpPr>
        <p:spPr>
          <a:xfrm>
            <a:off x="3693806" y="5491625"/>
            <a:ext cx="594295" cy="369332"/>
          </a:xfrm>
          <a:prstGeom prst="rect">
            <a:avLst/>
          </a:prstGeom>
          <a:noFill/>
          <a:ln w="38100">
            <a:solidFill>
              <a:srgbClr val="FF0000"/>
            </a:solidFill>
          </a:ln>
        </p:spPr>
        <p:txBody>
          <a:bodyPr wrap="square" rtlCol="0">
            <a:spAutoFit/>
          </a:bodyPr>
          <a:lstStyle/>
          <a:p>
            <a:endParaRPr lang="en-US" dirty="0"/>
          </a:p>
        </p:txBody>
      </p:sp>
      <mc:AlternateContent xmlns:mc="http://schemas.openxmlformats.org/markup-compatibility/2006" xmlns:a14="http://schemas.microsoft.com/office/drawing/2010/main">
        <mc:Choice Requires="a14">
          <p:sp>
            <p:nvSpPr>
              <p:cNvPr id="12" name="TextBox 11"/>
              <p:cNvSpPr txBox="1"/>
              <p:nvPr/>
            </p:nvSpPr>
            <p:spPr>
              <a:xfrm>
                <a:off x="2681533" y="6257234"/>
                <a:ext cx="7010400" cy="369332"/>
              </a:xfrm>
              <a:prstGeom prst="rect">
                <a:avLst/>
              </a:prstGeom>
              <a:noFill/>
            </p:spPr>
            <p:txBody>
              <a:bodyPr wrap="square" rtlCol="0">
                <a:spAutoFit/>
              </a:bodyPr>
              <a:lstStyle/>
              <a:p>
                <a:r>
                  <a:rPr lang="en-US" dirty="0"/>
                  <a:t>What do you think would happen if we tested Ho: </a:t>
                </a:r>
                <a14:m>
                  <m:oMath xmlns:m="http://schemas.openxmlformats.org/officeDocument/2006/math">
                    <m:r>
                      <a:rPr lang="en-US" i="1">
                        <a:latin typeface="Cambria Math"/>
                      </a:rPr>
                      <m:t>µ=</m:t>
                    </m:r>
                    <m:r>
                      <a:rPr lang="en-US" i="1">
                        <a:latin typeface="Cambria Math" panose="02040503050406030204" pitchFamily="18" charset="0"/>
                      </a:rPr>
                      <m:t>23.2</m:t>
                    </m:r>
                  </m:oMath>
                </a14:m>
                <a:r>
                  <a:rPr lang="en-US" sz="1600" dirty="0"/>
                  <a:t>?</a:t>
                </a:r>
              </a:p>
            </p:txBody>
          </p:sp>
        </mc:Choice>
        <mc:Fallback xmlns="">
          <p:sp>
            <p:nvSpPr>
              <p:cNvPr id="12" name="TextBox 11"/>
              <p:cNvSpPr txBox="1">
                <a:spLocks noRot="1" noChangeAspect="1" noMove="1" noResize="1" noEditPoints="1" noAdjustHandles="1" noChangeArrowheads="1" noChangeShapeType="1" noTextEdit="1"/>
              </p:cNvSpPr>
              <p:nvPr/>
            </p:nvSpPr>
            <p:spPr>
              <a:xfrm>
                <a:off x="2681533" y="6257234"/>
                <a:ext cx="7010400" cy="369332"/>
              </a:xfrm>
              <a:prstGeom prst="rect">
                <a:avLst/>
              </a:prstGeom>
              <a:blipFill>
                <a:blip r:embed="rId6"/>
                <a:stretch>
                  <a:fillRect l="-904" t="-6667" b="-26667"/>
                </a:stretch>
              </a:blipFill>
            </p:spPr>
            <p:txBody>
              <a:bodyPr/>
              <a:lstStyle/>
              <a:p>
                <a:r>
                  <a:rPr lang="en-US">
                    <a:noFill/>
                  </a:rPr>
                  <a:t> </a:t>
                </a:r>
              </a:p>
            </p:txBody>
          </p:sp>
        </mc:Fallback>
      </mc:AlternateContent>
      <p:sp>
        <p:nvSpPr>
          <p:cNvPr id="3" name="Slide Number Placeholder 2"/>
          <p:cNvSpPr>
            <a:spLocks noGrp="1"/>
          </p:cNvSpPr>
          <p:nvPr>
            <p:ph type="sldNum" sz="quarter" idx="12"/>
          </p:nvPr>
        </p:nvSpPr>
        <p:spPr>
          <a:xfrm>
            <a:off x="6457950" y="6356351"/>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73D16339-B72B-854C-B6B4-B792DBA7120B}" type="slidenum">
              <a:rPr lang="en-US" smtClean="0"/>
              <a:pPr/>
              <a:t>16</a:t>
            </a:fld>
            <a:endParaRPr lang="en-US" dirty="0"/>
          </a:p>
        </p:txBody>
      </p:sp>
    </p:spTree>
    <p:extLst>
      <p:ext uri="{BB962C8B-B14F-4D97-AF65-F5344CB8AC3E}">
        <p14:creationId xmlns:p14="http://schemas.microsoft.com/office/powerpoint/2010/main" val="3911258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F885AC30-8EF6-C54E-9D85-885051E72D84}"/>
              </a:ext>
            </a:extLst>
          </p:cNvPr>
          <p:cNvPicPr>
            <a:picLocks noChangeAspect="1"/>
          </p:cNvPicPr>
          <p:nvPr/>
        </p:nvPicPr>
        <p:blipFill>
          <a:blip r:embed="rId2"/>
          <a:stretch>
            <a:fillRect/>
          </a:stretch>
        </p:blipFill>
        <p:spPr>
          <a:xfrm>
            <a:off x="324254" y="809741"/>
            <a:ext cx="11258146" cy="990600"/>
          </a:xfrm>
          <a:prstGeom prst="rect">
            <a:avLst/>
          </a:prstGeom>
        </p:spPr>
      </p:pic>
      <p:sp>
        <p:nvSpPr>
          <p:cNvPr id="2" name="Title 1"/>
          <p:cNvSpPr>
            <a:spLocks noGrp="1"/>
          </p:cNvSpPr>
          <p:nvPr>
            <p:ph type="title"/>
          </p:nvPr>
        </p:nvSpPr>
        <p:spPr>
          <a:xfrm>
            <a:off x="152400" y="278728"/>
            <a:ext cx="10972800" cy="1143000"/>
          </a:xfrm>
        </p:spPr>
        <p:txBody>
          <a:bodyPr/>
          <a:lstStyle/>
          <a:p>
            <a:r>
              <a:rPr lang="en-US" dirty="0"/>
              <a:t>Finding the P-value</a:t>
            </a:r>
          </a:p>
        </p:txBody>
      </p:sp>
      <p:pic>
        <p:nvPicPr>
          <p:cNvPr id="13" name="Picture 12"/>
          <p:cNvPicPr>
            <a:picLocks noChangeAspect="1"/>
          </p:cNvPicPr>
          <p:nvPr/>
        </p:nvPicPr>
        <p:blipFill>
          <a:blip r:embed="rId3"/>
          <a:stretch>
            <a:fillRect/>
          </a:stretch>
        </p:blipFill>
        <p:spPr>
          <a:xfrm>
            <a:off x="6278197" y="3836303"/>
            <a:ext cx="3762375" cy="2217307"/>
          </a:xfrm>
          <a:prstGeom prst="rect">
            <a:avLst/>
          </a:prstGeom>
        </p:spPr>
      </p:pic>
      <p:sp>
        <p:nvSpPr>
          <p:cNvPr id="5" name="Rectangle 4"/>
          <p:cNvSpPr/>
          <p:nvPr/>
        </p:nvSpPr>
        <p:spPr>
          <a:xfrm>
            <a:off x="2346961" y="1832042"/>
            <a:ext cx="7547259" cy="2523768"/>
          </a:xfrm>
          <a:prstGeom prst="rect">
            <a:avLst/>
          </a:prstGeom>
        </p:spPr>
        <p:txBody>
          <a:bodyPr wrap="none">
            <a:spAutoFit/>
          </a:bodyPr>
          <a:lstStyle/>
          <a:p>
            <a:r>
              <a:rPr lang="en-US" sz="3200" b="1" dirty="0">
                <a:solidFill>
                  <a:srgbClr val="FF0000"/>
                </a:solidFill>
              </a:rPr>
              <a:t>Step 4: Find the p-value: P-value &lt; .05</a:t>
            </a:r>
          </a:p>
          <a:p>
            <a:endParaRPr lang="en-US" dirty="0">
              <a:solidFill>
                <a:srgbClr val="FF0000"/>
              </a:solidFill>
            </a:endParaRPr>
          </a:p>
          <a:p>
            <a:r>
              <a:rPr lang="en-US" dirty="0">
                <a:solidFill>
                  <a:srgbClr val="FF0000"/>
                </a:solidFill>
              </a:rPr>
              <a:t>You could use Stat Trek / or the t-table.</a:t>
            </a:r>
          </a:p>
          <a:p>
            <a:endParaRPr lang="en-US" dirty="0">
              <a:solidFill>
                <a:srgbClr val="FF0000"/>
              </a:solidFill>
            </a:endParaRPr>
          </a:p>
          <a:p>
            <a:r>
              <a:rPr lang="en-US" dirty="0">
                <a:solidFill>
                  <a:srgbClr val="FF0000"/>
                </a:solidFill>
              </a:rPr>
              <a:t>OR</a:t>
            </a:r>
          </a:p>
          <a:p>
            <a:endParaRPr lang="en-US" dirty="0">
              <a:solidFill>
                <a:srgbClr val="FF0000"/>
              </a:solidFill>
            </a:endParaRPr>
          </a:p>
          <a:p>
            <a:r>
              <a:rPr lang="en-US" dirty="0">
                <a:solidFill>
                  <a:srgbClr val="FF0000"/>
                </a:solidFill>
              </a:rPr>
              <a:t>Software like SAS:</a:t>
            </a:r>
          </a:p>
          <a:p>
            <a:endParaRPr lang="en-US" dirty="0">
              <a:solidFill>
                <a:srgbClr val="FF0000"/>
              </a:solidFill>
            </a:endParaRPr>
          </a:p>
        </p:txBody>
      </p:sp>
      <p:sp>
        <p:nvSpPr>
          <p:cNvPr id="8" name="TextBox 7"/>
          <p:cNvSpPr txBox="1"/>
          <p:nvPr/>
        </p:nvSpPr>
        <p:spPr>
          <a:xfrm>
            <a:off x="8307497" y="5720985"/>
            <a:ext cx="593941" cy="369332"/>
          </a:xfrm>
          <a:prstGeom prst="rect">
            <a:avLst/>
          </a:prstGeom>
          <a:noFill/>
          <a:ln w="38100">
            <a:solidFill>
              <a:srgbClr val="FF0000"/>
            </a:solidFill>
          </a:ln>
        </p:spPr>
        <p:txBody>
          <a:bodyPr wrap="square" rtlCol="0">
            <a:spAutoFit/>
          </a:bodyPr>
          <a:lstStyle/>
          <a:p>
            <a:endParaRPr lang="en-US" dirty="0"/>
          </a:p>
        </p:txBody>
      </p:sp>
      <p:sp>
        <p:nvSpPr>
          <p:cNvPr id="9" name="TextBox 8"/>
          <p:cNvSpPr txBox="1"/>
          <p:nvPr/>
        </p:nvSpPr>
        <p:spPr>
          <a:xfrm>
            <a:off x="6980578" y="4944956"/>
            <a:ext cx="1178806" cy="369332"/>
          </a:xfrm>
          <a:prstGeom prst="rect">
            <a:avLst/>
          </a:prstGeom>
          <a:noFill/>
          <a:ln w="38100">
            <a:solidFill>
              <a:srgbClr val="FF0000"/>
            </a:solidFill>
          </a:ln>
        </p:spPr>
        <p:txBody>
          <a:bodyPr wrap="square" rtlCol="0">
            <a:spAutoFit/>
          </a:bodyPr>
          <a:lstStyle/>
          <a:p>
            <a:endParaRPr lang="en-US" dirty="0"/>
          </a:p>
        </p:txBody>
      </p:sp>
      <p:pic>
        <p:nvPicPr>
          <p:cNvPr id="14" name="Picture 13"/>
          <p:cNvPicPr>
            <a:picLocks noChangeAspect="1"/>
          </p:cNvPicPr>
          <p:nvPr/>
        </p:nvPicPr>
        <p:blipFill>
          <a:blip r:embed="rId4"/>
          <a:stretch>
            <a:fillRect/>
          </a:stretch>
        </p:blipFill>
        <p:spPr>
          <a:xfrm>
            <a:off x="1828800" y="4226750"/>
            <a:ext cx="4195762" cy="1752847"/>
          </a:xfrm>
          <a:prstGeom prst="rect">
            <a:avLst/>
          </a:prstGeom>
        </p:spPr>
      </p:pic>
      <mc:AlternateContent xmlns:mc="http://schemas.openxmlformats.org/markup-compatibility/2006" xmlns:a14="http://schemas.microsoft.com/office/drawing/2010/main">
        <mc:Choice Requires="a14">
          <p:sp>
            <p:nvSpPr>
              <p:cNvPr id="10" name="TextBox 9"/>
              <p:cNvSpPr txBox="1"/>
              <p:nvPr/>
            </p:nvSpPr>
            <p:spPr>
              <a:xfrm>
                <a:off x="8458200" y="296558"/>
                <a:ext cx="2369944" cy="1015663"/>
              </a:xfrm>
              <a:prstGeom prst="rect">
                <a:avLst/>
              </a:prstGeom>
              <a:noFill/>
            </p:spPr>
            <p:txBody>
              <a:bodyPr wrap="none" rtlCol="0">
                <a:spAutoFit/>
              </a:bodyPr>
              <a:lstStyle/>
              <a:p>
                <a:r>
                  <a:rPr lang="en-US" sz="2800" dirty="0"/>
                  <a:t>Ho: </a:t>
                </a:r>
                <a14:m>
                  <m:oMath xmlns:m="http://schemas.openxmlformats.org/officeDocument/2006/math">
                    <m:r>
                      <a:rPr lang="en-US" sz="3200" i="1">
                        <a:latin typeface="Cambria Math"/>
                      </a:rPr>
                      <m:t>µ=</m:t>
                    </m:r>
                    <m:r>
                      <a:rPr lang="en-US" sz="3200" i="1">
                        <a:latin typeface="Cambria Math" panose="02040503050406030204" pitchFamily="18" charset="0"/>
                      </a:rPr>
                      <m:t>23.2</m:t>
                    </m:r>
                  </m:oMath>
                </a14:m>
                <a:endParaRPr lang="en-US" sz="2800" dirty="0"/>
              </a:p>
              <a:p>
                <a:r>
                  <a:rPr lang="en-US" sz="2800" dirty="0"/>
                  <a:t>Ha: </a:t>
                </a:r>
                <a14:m>
                  <m:oMath xmlns:m="http://schemas.openxmlformats.org/officeDocument/2006/math">
                    <m:r>
                      <a:rPr lang="en-US" sz="2800" i="1">
                        <a:latin typeface="Cambria Math"/>
                      </a:rPr>
                      <m:t>µ≠</m:t>
                    </m:r>
                    <m:r>
                      <a:rPr lang="en-US" sz="2800" i="1">
                        <a:latin typeface="Cambria Math" panose="02040503050406030204" pitchFamily="18" charset="0"/>
                      </a:rPr>
                      <m:t>23.2</m:t>
                    </m:r>
                  </m:oMath>
                </a14:m>
                <a:endParaRPr lang="en-US" sz="2800" dirty="0"/>
              </a:p>
            </p:txBody>
          </p:sp>
        </mc:Choice>
        <mc:Fallback xmlns="">
          <p:sp>
            <p:nvSpPr>
              <p:cNvPr id="10" name="TextBox 9"/>
              <p:cNvSpPr txBox="1">
                <a:spLocks noRot="1" noChangeAspect="1" noMove="1" noResize="1" noEditPoints="1" noAdjustHandles="1" noChangeArrowheads="1" noChangeShapeType="1" noTextEdit="1"/>
              </p:cNvSpPr>
              <p:nvPr/>
            </p:nvSpPr>
            <p:spPr>
              <a:xfrm>
                <a:off x="8458200" y="296558"/>
                <a:ext cx="2369944" cy="1015663"/>
              </a:xfrm>
              <a:prstGeom prst="rect">
                <a:avLst/>
              </a:prstGeom>
              <a:blipFill>
                <a:blip r:embed="rId5"/>
                <a:stretch>
                  <a:fillRect l="-5348" t="-1235" r="-1070" b="-16049"/>
                </a:stretch>
              </a:blipFill>
            </p:spPr>
            <p:txBody>
              <a:bodyPr/>
              <a:lstStyle/>
              <a:p>
                <a:r>
                  <a:rPr lang="en-US">
                    <a:noFill/>
                  </a:rPr>
                  <a:t> </a:t>
                </a:r>
              </a:p>
            </p:txBody>
          </p:sp>
        </mc:Fallback>
      </mc:AlternateContent>
      <p:sp>
        <p:nvSpPr>
          <p:cNvPr id="11" name="TextBox 10"/>
          <p:cNvSpPr txBox="1"/>
          <p:nvPr/>
        </p:nvSpPr>
        <p:spPr>
          <a:xfrm>
            <a:off x="3641925" y="5486400"/>
            <a:ext cx="685800" cy="369332"/>
          </a:xfrm>
          <a:prstGeom prst="rect">
            <a:avLst/>
          </a:prstGeom>
          <a:noFill/>
          <a:ln w="38100">
            <a:solidFill>
              <a:srgbClr val="FF0000"/>
            </a:solidFill>
          </a:ln>
        </p:spPr>
        <p:txBody>
          <a:bodyPr wrap="square" rtlCol="0">
            <a:spAutoFit/>
          </a:bodyPr>
          <a:lstStyle/>
          <a:p>
            <a:endParaRPr lang="en-US" dirty="0"/>
          </a:p>
        </p:txBody>
      </p:sp>
      <p:sp>
        <p:nvSpPr>
          <p:cNvPr id="3" name="Slide Number Placeholder 2"/>
          <p:cNvSpPr>
            <a:spLocks noGrp="1"/>
          </p:cNvSpPr>
          <p:nvPr>
            <p:ph type="sldNum" sz="quarter" idx="12"/>
          </p:nvPr>
        </p:nvSpPr>
        <p:spPr>
          <a:xfrm>
            <a:off x="6457950" y="6356351"/>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73D16339-B72B-854C-B6B4-B792DBA7120B}" type="slidenum">
              <a:rPr lang="en-US" smtClean="0"/>
              <a:pPr/>
              <a:t>17</a:t>
            </a:fld>
            <a:endParaRPr lang="en-US" dirty="0"/>
          </a:p>
        </p:txBody>
      </p:sp>
    </p:spTree>
    <p:extLst>
      <p:ext uri="{BB962C8B-B14F-4D97-AF65-F5344CB8AC3E}">
        <p14:creationId xmlns:p14="http://schemas.microsoft.com/office/powerpoint/2010/main" val="7535007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62201" y="1881261"/>
            <a:ext cx="7591013" cy="46529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Slide Number Placeholder 1"/>
          <p:cNvSpPr>
            <a:spLocks noGrp="1"/>
          </p:cNvSpPr>
          <p:nvPr>
            <p:ph type="sldNum" sz="quarter" idx="12"/>
          </p:nvPr>
        </p:nvSpPr>
        <p:spPr>
          <a:xfrm>
            <a:off x="6457950" y="6356351"/>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73D16339-B72B-854C-B6B4-B792DBA7120B}" type="slidenum">
              <a:rPr lang="en-US" smtClean="0"/>
              <a:pPr/>
              <a:t>18</a:t>
            </a:fld>
            <a:endParaRPr lang="en-US" dirty="0"/>
          </a:p>
        </p:txBody>
      </p:sp>
      <p:sp>
        <p:nvSpPr>
          <p:cNvPr id="5" name="Rectangle 2"/>
          <p:cNvSpPr>
            <a:spLocks noGrp="1" noChangeArrowheads="1"/>
          </p:cNvSpPr>
          <p:nvPr>
            <p:ph type="title"/>
          </p:nvPr>
        </p:nvSpPr>
        <p:spPr bwMode="auto">
          <a:xfrm>
            <a:off x="0" y="274638"/>
            <a:ext cx="12344399" cy="785812"/>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0" anchor="t" anchorCtr="0" compatLnSpc="1">
            <a:prstTxWarp prst="textNoShape">
              <a:avLst/>
            </a:prstTxWarp>
            <a:normAutofit/>
          </a:bodyPr>
          <a:lstStyle/>
          <a:p>
            <a:r>
              <a:rPr lang="en-US" dirty="0"/>
              <a:t>Assumptions: When data is not normal</a:t>
            </a:r>
            <a:endParaRPr lang="en-US" altLang="en-US" dirty="0"/>
          </a:p>
        </p:txBody>
      </p:sp>
    </p:spTree>
    <p:extLst>
      <p:ext uri="{BB962C8B-B14F-4D97-AF65-F5344CB8AC3E}">
        <p14:creationId xmlns:p14="http://schemas.microsoft.com/office/powerpoint/2010/main" val="12022019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28600"/>
            <a:ext cx="12192000" cy="1143000"/>
          </a:xfrm>
        </p:spPr>
        <p:txBody>
          <a:bodyPr/>
          <a:lstStyle/>
          <a:p>
            <a:r>
              <a:rPr lang="en-US" dirty="0"/>
              <a:t>Assumptions: When variances are not equal</a:t>
            </a: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10383" y="1280320"/>
            <a:ext cx="7610272" cy="5486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Slide Number Placeholder 3"/>
          <p:cNvSpPr>
            <a:spLocks noGrp="1"/>
          </p:cNvSpPr>
          <p:nvPr>
            <p:ph type="sldNum" sz="quarter" idx="12"/>
          </p:nvPr>
        </p:nvSpPr>
        <p:spPr>
          <a:xfrm>
            <a:off x="6457950" y="6356351"/>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73D16339-B72B-854C-B6B4-B792DBA7120B}" type="slidenum">
              <a:rPr lang="en-US" smtClean="0"/>
              <a:pPr/>
              <a:t>19</a:t>
            </a:fld>
            <a:endParaRPr lang="en-US" dirty="0"/>
          </a:p>
        </p:txBody>
      </p:sp>
    </p:spTree>
    <p:extLst>
      <p:ext uri="{BB962C8B-B14F-4D97-AF65-F5344CB8AC3E}">
        <p14:creationId xmlns:p14="http://schemas.microsoft.com/office/powerpoint/2010/main" val="21515853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A0B87F-D05F-AB44-9B8F-7F7BE6EC094F}"/>
              </a:ext>
            </a:extLst>
          </p:cNvPr>
          <p:cNvSpPr>
            <a:spLocks noGrp="1"/>
          </p:cNvSpPr>
          <p:nvPr>
            <p:ph type="title"/>
          </p:nvPr>
        </p:nvSpPr>
        <p:spPr>
          <a:xfrm>
            <a:off x="838200" y="2971800"/>
            <a:ext cx="10972800" cy="1143000"/>
          </a:xfrm>
        </p:spPr>
        <p:txBody>
          <a:bodyPr/>
          <a:lstStyle/>
          <a:p>
            <a:r>
              <a:rPr lang="en-US" dirty="0"/>
              <a:t>Question 1: Quick Quiz Questions</a:t>
            </a:r>
          </a:p>
        </p:txBody>
      </p:sp>
      <p:sp>
        <p:nvSpPr>
          <p:cNvPr id="4" name="Slide Number Placeholder 3">
            <a:extLst>
              <a:ext uri="{FF2B5EF4-FFF2-40B4-BE49-F238E27FC236}">
                <a16:creationId xmlns:a16="http://schemas.microsoft.com/office/drawing/2014/main" id="{2AFB7E10-CB2F-7045-BE10-2E6562BB3416}"/>
              </a:ext>
            </a:extLst>
          </p:cNvPr>
          <p:cNvSpPr>
            <a:spLocks noGrp="1"/>
          </p:cNvSpPr>
          <p:nvPr>
            <p:ph type="sldNum" sz="quarter" idx="12"/>
          </p:nvPr>
        </p:nvSpPr>
        <p:spPr>
          <a:xfrm>
            <a:off x="7425345" y="6459789"/>
            <a:ext cx="984019" cy="365125"/>
          </a:xfrm>
          <a:prstGeom prst="rect">
            <a:avLst/>
          </a:prstGeom>
        </p:spPr>
        <p:txBody>
          <a:bodyPr vert="horz" lIns="91440" tIns="45720" rIns="91440" bIns="45720" rtlCol="0" anchor="ctr"/>
          <a:lstStyle>
            <a:defPPr>
              <a:defRPr lang="en-US"/>
            </a:defPPr>
            <a:lvl1pPr marL="0" algn="r" defTabSz="914400" rtl="0" eaLnBrk="1" latinLnBrk="0" hangingPunct="1">
              <a:defRPr sz="1050" kern="1200">
                <a:solidFill>
                  <a:srgbClr val="FFFFFF"/>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fld id="{85BC5B7D-D6B0-4550-9BAF-D21F2647AC79}" type="slidenum">
              <a:rPr lang="en-US" altLang="en-US" smtClean="0"/>
              <a:pPr>
                <a:defRPr/>
              </a:pPr>
              <a:t>2</a:t>
            </a:fld>
            <a:endParaRPr lang="en-US" altLang="en-US" dirty="0"/>
          </a:p>
        </p:txBody>
      </p:sp>
    </p:spTree>
    <p:extLst>
      <p:ext uri="{BB962C8B-B14F-4D97-AF65-F5344CB8AC3E}">
        <p14:creationId xmlns:p14="http://schemas.microsoft.com/office/powerpoint/2010/main" val="420633689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Take Away</a:t>
            </a:r>
          </a:p>
        </p:txBody>
      </p:sp>
      <p:sp>
        <p:nvSpPr>
          <p:cNvPr id="3" name="Content Placeholder 2"/>
          <p:cNvSpPr>
            <a:spLocks noGrp="1"/>
          </p:cNvSpPr>
          <p:nvPr>
            <p:ph idx="1"/>
          </p:nvPr>
        </p:nvSpPr>
        <p:spPr>
          <a:xfrm>
            <a:off x="609600" y="1828801"/>
            <a:ext cx="10972800" cy="2849563"/>
          </a:xfrm>
        </p:spPr>
        <p:txBody>
          <a:bodyPr>
            <a:noAutofit/>
          </a:bodyPr>
          <a:lstStyle/>
          <a:p>
            <a:pPr marL="0" indent="0">
              <a:buNone/>
            </a:pPr>
            <a:r>
              <a:rPr lang="en-US" sz="2000" dirty="0"/>
              <a:t>What you will find in practice will most likely not fit exactly into the scenarios identified here.  There will be some judgment involved … this is the “art” of statistics.  </a:t>
            </a:r>
          </a:p>
          <a:p>
            <a:pPr marL="0" indent="0">
              <a:buNone/>
            </a:pPr>
            <a:r>
              <a:rPr lang="en-US" sz="2000" dirty="0"/>
              <a:t>Here are some general rules of thumb that we will assume this semester.</a:t>
            </a:r>
          </a:p>
          <a:p>
            <a:pPr marL="514350" indent="-514350">
              <a:buAutoNum type="arabicPeriod"/>
            </a:pPr>
            <a:r>
              <a:rPr lang="en-US" sz="2000" dirty="0"/>
              <a:t>If sample sizes are the same and sufficiently large, the t tools (tests and confidence intervals) are valid … since they are robust to the violation of normality. </a:t>
            </a:r>
          </a:p>
          <a:p>
            <a:pPr marL="514350" indent="-514350">
              <a:buAutoNum type="arabicPeriod"/>
            </a:pPr>
            <a:r>
              <a:rPr lang="en-US" sz="2000" dirty="0"/>
              <a:t>If the two populations have the same standard deviation, then the t tests are valid … given sufficient sample sizes.  </a:t>
            </a:r>
          </a:p>
          <a:p>
            <a:pPr marL="514350" indent="-514350">
              <a:buAutoNum type="arabicPeriod"/>
            </a:pPr>
            <a:r>
              <a:rPr lang="en-US" sz="2000" dirty="0"/>
              <a:t>If the standard deviations are different and the sample sizes are different then the t tools are not valid and another procedure should be used. (Ch. 4)</a:t>
            </a:r>
          </a:p>
        </p:txBody>
      </p:sp>
      <p:sp>
        <p:nvSpPr>
          <p:cNvPr id="4" name="Slide Number Placeholder 3"/>
          <p:cNvSpPr>
            <a:spLocks noGrp="1"/>
          </p:cNvSpPr>
          <p:nvPr>
            <p:ph type="sldNum" sz="quarter" idx="12"/>
          </p:nvPr>
        </p:nvSpPr>
        <p:spPr>
          <a:xfrm>
            <a:off x="6457950" y="6356351"/>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73D16339-B72B-854C-B6B4-B792DBA7120B}" type="slidenum">
              <a:rPr lang="en-US" smtClean="0"/>
              <a:pPr/>
              <a:t>20</a:t>
            </a:fld>
            <a:endParaRPr lang="en-US" dirty="0"/>
          </a:p>
        </p:txBody>
      </p:sp>
    </p:spTree>
    <p:extLst>
      <p:ext uri="{BB962C8B-B14F-4D97-AF65-F5344CB8AC3E}">
        <p14:creationId xmlns:p14="http://schemas.microsoft.com/office/powerpoint/2010/main" val="4641487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 calcmode="lin" valueType="num">
                                      <p:cBhvr additive="base">
                                        <p:cTn id="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anim calcmode="lin" valueType="num">
                                      <p:cBhvr additive="base">
                                        <p:cTn id="13"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 calcmode="lin" valueType="num">
                                      <p:cBhvr additive="base">
                                        <p:cTn id="19"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274638"/>
            <a:ext cx="8229600" cy="792162"/>
          </a:xfrm>
        </p:spPr>
        <p:txBody>
          <a:bodyPr/>
          <a:lstStyle/>
          <a:p>
            <a:pPr algn="ctr"/>
            <a:r>
              <a:rPr lang="en-US" dirty="0"/>
              <a:t>Log Transformation</a:t>
            </a:r>
          </a:p>
        </p:txBody>
      </p:sp>
      <p:pic>
        <p:nvPicPr>
          <p:cNvPr id="4"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33800" y="1356685"/>
            <a:ext cx="5135555" cy="52266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pic>
    </p:spTree>
    <p:extLst>
      <p:ext uri="{BB962C8B-B14F-4D97-AF65-F5344CB8AC3E}">
        <p14:creationId xmlns:p14="http://schemas.microsoft.com/office/powerpoint/2010/main" val="14388918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itle 1"/>
              <p:cNvSpPr>
                <a:spLocks noGrp="1"/>
              </p:cNvSpPr>
              <p:nvPr>
                <p:ph type="title"/>
              </p:nvPr>
            </p:nvSpPr>
            <p:spPr>
              <a:xfrm>
                <a:off x="1781783" y="3429001"/>
                <a:ext cx="8628434" cy="1450757"/>
              </a:xfrm>
            </p:spPr>
            <p:txBody>
              <a:bodyPr/>
              <a:lstStyle/>
              <a:p>
                <a:pPr algn="ctr"/>
                <a:r>
                  <a:rPr lang="en-US" dirty="0"/>
                  <a:t>Question 3</a:t>
                </a:r>
                <a:br>
                  <a:rPr lang="en-US" dirty="0"/>
                </a:br>
                <a:r>
                  <a:rPr lang="en-US" dirty="0"/>
                  <a:t>(</a:t>
                </a:r>
                <a14:m>
                  <m:oMath xmlns:m="http://schemas.openxmlformats.org/officeDocument/2006/math">
                    <m:r>
                      <a:rPr lang="en-US" i="1" smtClean="0">
                        <a:latin typeface="Cambria Math" panose="02040503050406030204" pitchFamily="18" charset="0"/>
                        <a:ea typeface="Cambria Math" panose="02040503050406030204" pitchFamily="18" charset="0"/>
                      </a:rPr>
                      <m:t>≤</m:t>
                    </m:r>
                    <m:r>
                      <a:rPr lang="en-US" b="0" i="0" smtClean="0">
                        <a:latin typeface="Cambria Math" panose="02040503050406030204" pitchFamily="18" charset="0"/>
                        <a:ea typeface="Cambria Math" panose="02040503050406030204" pitchFamily="18" charset="0"/>
                      </a:rPr>
                      <m:t>2</m:t>
                    </m:r>
                  </m:oMath>
                </a14:m>
                <a:r>
                  <a:rPr lang="en-US" dirty="0"/>
                  <a:t> hours)</a:t>
                </a:r>
                <a:br>
                  <a:rPr lang="en-US" dirty="0"/>
                </a:br>
                <a:br>
                  <a:rPr lang="en-US" dirty="0"/>
                </a:br>
                <a:endParaRPr lang="en-US" dirty="0"/>
              </a:p>
            </p:txBody>
          </p:sp>
        </mc:Choice>
        <mc:Fallback xmlns="">
          <p:sp>
            <p:nvSpPr>
              <p:cNvPr id="2" name="Title 1"/>
              <p:cNvSpPr>
                <a:spLocks noGrp="1" noRot="1" noChangeAspect="1" noMove="1" noResize="1" noEditPoints="1" noAdjustHandles="1" noChangeArrowheads="1" noChangeShapeType="1" noTextEdit="1"/>
              </p:cNvSpPr>
              <p:nvPr>
                <p:ph type="title"/>
              </p:nvPr>
            </p:nvSpPr>
            <p:spPr>
              <a:xfrm>
                <a:off x="1781783" y="3429001"/>
                <a:ext cx="8628434" cy="1450757"/>
              </a:xfrm>
              <a:blipFill>
                <a:blip r:embed="rId2"/>
                <a:stretch>
                  <a:fillRect t="-55263"/>
                </a:stretch>
              </a:blipFill>
            </p:spPr>
            <p:txBody>
              <a:bodyPr/>
              <a:lstStyle/>
              <a:p>
                <a:r>
                  <a:rPr lang="en-US">
                    <a:noFill/>
                  </a:rPr>
                  <a:t> </a:t>
                </a:r>
              </a:p>
            </p:txBody>
          </p:sp>
        </mc:Fallback>
      </mc:AlternateContent>
      <p:sp>
        <p:nvSpPr>
          <p:cNvPr id="4" name="Slide Number Placeholder 3"/>
          <p:cNvSpPr>
            <a:spLocks noGrp="1"/>
          </p:cNvSpPr>
          <p:nvPr>
            <p:ph type="sldNum" sz="quarter" idx="12"/>
          </p:nvPr>
        </p:nvSpPr>
        <p:spPr>
          <a:xfrm>
            <a:off x="7425345" y="6459789"/>
            <a:ext cx="984019" cy="365125"/>
          </a:xfrm>
          <a:prstGeom prst="rect">
            <a:avLst/>
          </a:prstGeom>
        </p:spPr>
        <p:txBody>
          <a:bodyPr vert="horz" lIns="91440" tIns="45720" rIns="91440" bIns="45720" rtlCol="0" anchor="ctr"/>
          <a:lstStyle>
            <a:defPPr>
              <a:defRPr lang="en-US"/>
            </a:defPPr>
            <a:lvl1pPr marL="0" algn="r" defTabSz="914400" rtl="0" eaLnBrk="1" latinLnBrk="0" hangingPunct="1">
              <a:defRPr sz="1050" kern="1200">
                <a:solidFill>
                  <a:srgbClr val="FFFFFF"/>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fld id="{85BC5B7D-D6B0-4550-9BAF-D21F2647AC79}" type="slidenum">
              <a:rPr lang="en-US" altLang="en-US" smtClean="0"/>
              <a:pPr>
                <a:defRPr/>
              </a:pPr>
              <a:t>22</a:t>
            </a:fld>
            <a:endParaRPr lang="en-US" altLang="en-US" dirty="0"/>
          </a:p>
        </p:txBody>
      </p:sp>
    </p:spTree>
    <p:extLst>
      <p:ext uri="{BB962C8B-B14F-4D97-AF65-F5344CB8AC3E}">
        <p14:creationId xmlns:p14="http://schemas.microsoft.com/office/powerpoint/2010/main" val="24954643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45FD14-3B6E-5B49-A161-523007FAB5C7}"/>
              </a:ext>
            </a:extLst>
          </p:cNvPr>
          <p:cNvSpPr>
            <a:spLocks noGrp="1"/>
          </p:cNvSpPr>
          <p:nvPr>
            <p:ph type="title"/>
          </p:nvPr>
        </p:nvSpPr>
        <p:spPr/>
        <p:txBody>
          <a:bodyPr/>
          <a:lstStyle/>
          <a:p>
            <a:r>
              <a:rPr lang="en-US" dirty="0"/>
              <a:t>Education and Income…</a:t>
            </a:r>
          </a:p>
        </p:txBody>
      </p:sp>
      <p:sp>
        <p:nvSpPr>
          <p:cNvPr id="5" name="Rectangle 4">
            <a:extLst>
              <a:ext uri="{FF2B5EF4-FFF2-40B4-BE49-F238E27FC236}">
                <a16:creationId xmlns:a16="http://schemas.microsoft.com/office/drawing/2014/main" id="{411B352B-9790-0C4A-A8EB-A0CB36BC9869}"/>
              </a:ext>
            </a:extLst>
          </p:cNvPr>
          <p:cNvSpPr/>
          <p:nvPr/>
        </p:nvSpPr>
        <p:spPr>
          <a:xfrm>
            <a:off x="190500" y="1371600"/>
            <a:ext cx="11811000" cy="5463932"/>
          </a:xfrm>
          <a:prstGeom prst="rect">
            <a:avLst/>
          </a:prstGeom>
        </p:spPr>
        <p:txBody>
          <a:bodyPr wrap="square">
            <a:spAutoFit/>
          </a:bodyPr>
          <a:lstStyle/>
          <a:p>
            <a:pPr marL="342900" marR="0" lvl="0" indent="-342900">
              <a:lnSpc>
                <a:spcPct val="107000"/>
              </a:lnSpc>
              <a:spcBef>
                <a:spcPts val="0"/>
              </a:spcBef>
              <a:spcAft>
                <a:spcPts val="800"/>
              </a:spcAft>
              <a:buFont typeface="+mj-lt"/>
              <a:buAutoNum type="arabicPeriod"/>
            </a:pPr>
            <a:r>
              <a:rPr lang="en-US" dirty="0">
                <a:latin typeface="Calibri" panose="020F0502020204030204" pitchFamily="34" charset="0"/>
                <a:ea typeface="Calibri" panose="020F0502020204030204" pitchFamily="34" charset="0"/>
                <a:cs typeface="Times New Roman" panose="02020603050405020304" pitchFamily="18" charset="0"/>
              </a:rPr>
              <a:t>Find the “Education Data” data in the course materials. This data set includes annual incomes in 2005 of the subset of National Longitudinal Survey of youth (NLSY79) subjects who had paying jobs in 2005 and who had completed either 12 or 16 years of education by the time of their interview in 2006.  All the subjects in this sample were between 41 and 49 years of age in 2006.  Test the claim that the distribution of incomes for those with 16 years of education exceeds the distribution for those with 12 years of education.  (Hint: pay careful attention to the ratio between the largest and smallest incomes in each group … also …. is the bigger mean associated with the bigger standard deviation? … Transformation?) </a:t>
            </a:r>
            <a:r>
              <a:rPr lang="en-US" b="1" i="1" dirty="0">
                <a:solidFill>
                  <a:srgbClr val="000000"/>
                </a:solidFill>
                <a:latin typeface="Calibri" panose="020F0502020204030204" pitchFamily="34" charset="0"/>
                <a:ea typeface="Calibri" panose="020F0502020204030204" pitchFamily="34" charset="0"/>
                <a:cs typeface="Times New Roman" panose="02020603050405020304" pitchFamily="18" charset="0"/>
              </a:rPr>
              <a:t>You may use SAS or R for this problem but be sure and include your code!</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marL="457200" marR="0">
              <a:spcBef>
                <a:spcPts val="500"/>
              </a:spcBef>
              <a:spcAft>
                <a:spcPts val="500"/>
              </a:spcAft>
            </a:pPr>
            <a:r>
              <a:rPr lang="en-US" sz="1200" i="1" dirty="0">
                <a:latin typeface="Cambria" panose="02040503050406030204" pitchFamily="18" charset="0"/>
                <a:ea typeface="Times New Roman" panose="02020603050405020304" pitchFamily="18" charset="0"/>
                <a:cs typeface="Times New Roman" panose="02020603050405020304" pitchFamily="18" charset="0"/>
              </a:rPr>
              <a:t>Note: There is some SAS code in the course materials to help you download the data into SAS. It is a very large dataset… “</a:t>
            </a:r>
            <a:r>
              <a:rPr lang="en-US" sz="1200" i="1" dirty="0" err="1">
                <a:latin typeface="Cambria" panose="02040503050406030204" pitchFamily="18" charset="0"/>
                <a:ea typeface="Times New Roman" panose="02020603050405020304" pitchFamily="18" charset="0"/>
                <a:cs typeface="Times New Roman" panose="02020603050405020304" pitchFamily="18" charset="0"/>
              </a:rPr>
              <a:t>datalines</a:t>
            </a:r>
            <a:r>
              <a:rPr lang="en-US" sz="1200" i="1" dirty="0">
                <a:latin typeface="Cambria" panose="02040503050406030204" pitchFamily="18" charset="0"/>
                <a:ea typeface="Times New Roman" panose="02020603050405020304" pitchFamily="18" charset="0"/>
                <a:cs typeface="Times New Roman" panose="02020603050405020304" pitchFamily="18" charset="0"/>
              </a:rPr>
              <a:t>” is not a good idea here! You could also use the File/Import option.  While you may choose which software to use, make sure you know how to use both!</a:t>
            </a:r>
            <a:endParaRPr lang="en-US" sz="1200" dirty="0">
              <a:latin typeface="Cambria" panose="02040503050406030204" pitchFamily="18" charset="0"/>
              <a:ea typeface="Times New Roman" panose="02020603050405020304" pitchFamily="18" charset="0"/>
              <a:cs typeface="Times New Roman" panose="02020603050405020304" pitchFamily="18" charset="0"/>
            </a:endParaRPr>
          </a:p>
          <a:p>
            <a:pPr marL="457200" marR="0">
              <a:lnSpc>
                <a:spcPct val="115000"/>
              </a:lnSpc>
              <a:spcBef>
                <a:spcPts val="0"/>
              </a:spcBef>
              <a:spcAft>
                <a:spcPts val="0"/>
              </a:spcAft>
            </a:pPr>
            <a:r>
              <a:rPr lang="en-US" dirty="0">
                <a:latin typeface="Calibri" panose="020F0502020204030204" pitchFamily="34" charset="0"/>
                <a:ea typeface="Calibri" panose="020F0502020204030204" pitchFamily="34" charset="0"/>
                <a:cs typeface="Times New Roman" panose="02020603050405020304" pitchFamily="18" charset="0"/>
              </a:rPr>
              <a:t>Finally, make sure you present your findings as you would to a client: </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marL="1257300" lvl="2" indent="-342900">
              <a:lnSpc>
                <a:spcPct val="107000"/>
              </a:lnSpc>
              <a:spcAft>
                <a:spcPts val="800"/>
              </a:spcAft>
              <a:buFont typeface="+mj-lt"/>
              <a:buAutoNum type="arabicPeriod"/>
            </a:pPr>
            <a:r>
              <a:rPr lang="en-US" sz="1400" dirty="0">
                <a:latin typeface="Calibri" panose="020F0502020204030204" pitchFamily="34" charset="0"/>
                <a:ea typeface="Calibri" panose="020F0502020204030204" pitchFamily="34" charset="0"/>
                <a:cs typeface="Times New Roman" panose="02020603050405020304" pitchFamily="18" charset="0"/>
              </a:rPr>
              <a:t>State the Problem.</a:t>
            </a:r>
          </a:p>
          <a:p>
            <a:pPr marL="1257300" lvl="2" indent="-342900">
              <a:lnSpc>
                <a:spcPct val="107000"/>
              </a:lnSpc>
              <a:spcAft>
                <a:spcPts val="800"/>
              </a:spcAft>
              <a:buFont typeface="+mj-lt"/>
              <a:buAutoNum type="arabicPeriod"/>
            </a:pPr>
            <a:r>
              <a:rPr lang="en-US" sz="1400" dirty="0"/>
              <a:t>Address the Assumptions (graphically and using words).</a:t>
            </a:r>
          </a:p>
          <a:p>
            <a:pPr marL="1257300" lvl="2" indent="-342900">
              <a:lnSpc>
                <a:spcPct val="107000"/>
              </a:lnSpc>
              <a:spcAft>
                <a:spcPts val="800"/>
              </a:spcAft>
              <a:buFont typeface="+mj-lt"/>
              <a:buAutoNum type="arabicPeriod"/>
            </a:pPr>
            <a:r>
              <a:rPr lang="en-US" sz="1400" dirty="0"/>
              <a:t>Perform the Most Appropriate (Powerful) Test. (In reality, this may be a pooled t-test on the original data, a t-test on the log transformed data, or a permutation test on the original data, since these are the ones we have studied so far.  For now, assume you must choose between the pooled t-test on the original data or on the log transformed data.)</a:t>
            </a:r>
          </a:p>
          <a:p>
            <a:pPr marL="1257300" lvl="2" indent="-342900">
              <a:lnSpc>
                <a:spcPct val="107000"/>
              </a:lnSpc>
              <a:spcAft>
                <a:spcPts val="800"/>
              </a:spcAft>
              <a:buFont typeface="+mj-lt"/>
              <a:buAutoNum type="arabicPeriod"/>
            </a:pPr>
            <a:r>
              <a:rPr lang="en-US" sz="1400" dirty="0"/>
              <a:t>Provide a conclusion including a p-value and a confidence interval.</a:t>
            </a:r>
          </a:p>
          <a:p>
            <a:pPr marL="1257300" lvl="2" indent="-342900">
              <a:lnSpc>
                <a:spcPct val="107000"/>
              </a:lnSpc>
              <a:spcAft>
                <a:spcPts val="800"/>
              </a:spcAft>
              <a:buFont typeface="+mj-lt"/>
              <a:buAutoNum type="arabicPeriod"/>
            </a:pPr>
            <a:r>
              <a:rPr lang="en-US" sz="1400" dirty="0"/>
              <a:t>Provide a scope of inference.   </a:t>
            </a:r>
          </a:p>
          <a:p>
            <a:pPr marL="1257300" lvl="2" indent="-342900">
              <a:lnSpc>
                <a:spcPct val="107000"/>
              </a:lnSpc>
              <a:spcAft>
                <a:spcPts val="800"/>
              </a:spcAft>
              <a:buFont typeface="+mj-lt"/>
              <a:buAutoNum type="arabicPeriod"/>
            </a:pP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29126915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50F88F-1893-514C-B368-4C92DB0D3412}"/>
              </a:ext>
            </a:extLst>
          </p:cNvPr>
          <p:cNvSpPr>
            <a:spLocks noGrp="1"/>
          </p:cNvSpPr>
          <p:nvPr>
            <p:ph type="title"/>
          </p:nvPr>
        </p:nvSpPr>
        <p:spPr/>
        <p:txBody>
          <a:bodyPr/>
          <a:lstStyle/>
          <a:p>
            <a:r>
              <a:rPr lang="en-US" dirty="0"/>
              <a:t>State the Problem</a:t>
            </a:r>
          </a:p>
        </p:txBody>
      </p:sp>
      <p:sp>
        <p:nvSpPr>
          <p:cNvPr id="4" name="Rectangle 3">
            <a:extLst>
              <a:ext uri="{FF2B5EF4-FFF2-40B4-BE49-F238E27FC236}">
                <a16:creationId xmlns:a16="http://schemas.microsoft.com/office/drawing/2014/main" id="{494C2648-B224-AE48-A2C2-0388C24EC833}"/>
              </a:ext>
            </a:extLst>
          </p:cNvPr>
          <p:cNvSpPr/>
          <p:nvPr/>
        </p:nvSpPr>
        <p:spPr>
          <a:xfrm>
            <a:off x="304800" y="4648200"/>
            <a:ext cx="11582400" cy="1754326"/>
          </a:xfrm>
          <a:prstGeom prst="rect">
            <a:avLst/>
          </a:prstGeom>
        </p:spPr>
        <p:txBody>
          <a:bodyPr wrap="square">
            <a:spAutoFit/>
          </a:bodyPr>
          <a:lstStyle/>
          <a:p>
            <a:r>
              <a:rPr lang="en-US" sz="3600" dirty="0">
                <a:latin typeface="Calibri" panose="020F0502020204030204" pitchFamily="34" charset="0"/>
                <a:ea typeface="Calibri" panose="020F0502020204030204" pitchFamily="34" charset="0"/>
                <a:cs typeface="Times New Roman" panose="02020603050405020304" pitchFamily="18" charset="0"/>
              </a:rPr>
              <a:t>Test the claim that the distribution of incomes for those with 16 years of education exceeds the distribution for those with 12 years of education. </a:t>
            </a:r>
            <a:endParaRPr lang="en-US" sz="3600" dirty="0"/>
          </a:p>
        </p:txBody>
      </p:sp>
      <p:pic>
        <p:nvPicPr>
          <p:cNvPr id="5" name="Picture 4">
            <a:extLst>
              <a:ext uri="{FF2B5EF4-FFF2-40B4-BE49-F238E27FC236}">
                <a16:creationId xmlns:a16="http://schemas.microsoft.com/office/drawing/2014/main" id="{EED5723E-5C32-4C44-81AB-73EB6AD98A8E}"/>
              </a:ext>
            </a:extLst>
          </p:cNvPr>
          <p:cNvPicPr>
            <a:picLocks noChangeAspect="1"/>
          </p:cNvPicPr>
          <p:nvPr/>
        </p:nvPicPr>
        <p:blipFill>
          <a:blip r:embed="rId2"/>
          <a:stretch>
            <a:fillRect/>
          </a:stretch>
        </p:blipFill>
        <p:spPr>
          <a:xfrm>
            <a:off x="3808384" y="1600200"/>
            <a:ext cx="4575232" cy="2954171"/>
          </a:xfrm>
          <a:prstGeom prst="rect">
            <a:avLst/>
          </a:prstGeom>
        </p:spPr>
      </p:pic>
    </p:spTree>
    <p:extLst>
      <p:ext uri="{BB962C8B-B14F-4D97-AF65-F5344CB8AC3E}">
        <p14:creationId xmlns:p14="http://schemas.microsoft.com/office/powerpoint/2010/main" val="152221642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BD2A73-5377-3147-BE67-AA4A47BA5CF3}"/>
              </a:ext>
            </a:extLst>
          </p:cNvPr>
          <p:cNvSpPr>
            <a:spLocks noGrp="1"/>
          </p:cNvSpPr>
          <p:nvPr>
            <p:ph type="title"/>
          </p:nvPr>
        </p:nvSpPr>
        <p:spPr>
          <a:xfrm>
            <a:off x="0" y="228600"/>
            <a:ext cx="12192000" cy="1143000"/>
          </a:xfrm>
        </p:spPr>
        <p:txBody>
          <a:bodyPr/>
          <a:lstStyle/>
          <a:p>
            <a:r>
              <a:rPr lang="en-US" sz="3600" dirty="0"/>
              <a:t>Address the Assumptions (graphically and verbally).</a:t>
            </a:r>
            <a:endParaRPr lang="en-US" dirty="0"/>
          </a:p>
        </p:txBody>
      </p:sp>
      <p:sp>
        <p:nvSpPr>
          <p:cNvPr id="5" name="Rectangle 4">
            <a:extLst>
              <a:ext uri="{FF2B5EF4-FFF2-40B4-BE49-F238E27FC236}">
                <a16:creationId xmlns:a16="http://schemas.microsoft.com/office/drawing/2014/main" id="{681477DE-ED58-5E47-B56B-2F5ECB2729DB}"/>
              </a:ext>
            </a:extLst>
          </p:cNvPr>
          <p:cNvSpPr/>
          <p:nvPr/>
        </p:nvSpPr>
        <p:spPr>
          <a:xfrm>
            <a:off x="5257800" y="1524000"/>
            <a:ext cx="6701883" cy="954107"/>
          </a:xfrm>
          <a:prstGeom prst="rect">
            <a:avLst/>
          </a:prstGeom>
        </p:spPr>
        <p:txBody>
          <a:bodyPr wrap="square">
            <a:spAutoFit/>
          </a:bodyPr>
          <a:lstStyle/>
          <a:p>
            <a:r>
              <a:rPr lang="en-US" sz="1400" dirty="0" err="1"/>
              <a:t>EducInc</a:t>
            </a:r>
            <a:r>
              <a:rPr lang="en-US" sz="1400" dirty="0"/>
              <a:t> %&gt;% filter(Educ == 12 | Educ == 16) %&gt;% </a:t>
            </a:r>
          </a:p>
          <a:p>
            <a:r>
              <a:rPr lang="en-US" sz="1400" dirty="0" err="1"/>
              <a:t>ggplot</a:t>
            </a:r>
            <a:r>
              <a:rPr lang="en-US" sz="1400" dirty="0"/>
              <a:t>(</a:t>
            </a:r>
            <a:r>
              <a:rPr lang="en-US" sz="1400" dirty="0" err="1"/>
              <a:t>aes</a:t>
            </a:r>
            <a:r>
              <a:rPr lang="en-US" sz="1400" dirty="0"/>
              <a:t>(x = Income2005, </a:t>
            </a:r>
            <a:r>
              <a:rPr lang="en-US" sz="1400" dirty="0" err="1"/>
              <a:t>after_stat</a:t>
            </a:r>
            <a:r>
              <a:rPr lang="en-US" sz="1400" dirty="0"/>
              <a:t>(density),  color = </a:t>
            </a:r>
            <a:r>
              <a:rPr lang="en-US" sz="1400" dirty="0" err="1"/>
              <a:t>FEduc</a:t>
            </a:r>
            <a:r>
              <a:rPr lang="en-US" sz="1400" dirty="0"/>
              <a:t>, fill = </a:t>
            </a:r>
            <a:r>
              <a:rPr lang="en-US" sz="1400" dirty="0" err="1"/>
              <a:t>FEduc</a:t>
            </a:r>
            <a:r>
              <a:rPr lang="en-US" sz="1400" dirty="0"/>
              <a:t>)) +</a:t>
            </a:r>
          </a:p>
          <a:p>
            <a:r>
              <a:rPr lang="en-US" sz="1400" dirty="0"/>
              <a:t>    </a:t>
            </a:r>
            <a:r>
              <a:rPr lang="en-US" sz="1400" dirty="0" err="1"/>
              <a:t>geom_freqpoly</a:t>
            </a:r>
            <a:r>
              <a:rPr lang="en-US" sz="1400" dirty="0"/>
              <a:t>() + </a:t>
            </a:r>
          </a:p>
          <a:p>
            <a:r>
              <a:rPr lang="en-US" sz="1400" dirty="0" err="1"/>
              <a:t>ggtitle</a:t>
            </a:r>
            <a:r>
              <a:rPr lang="en-US" sz="1400" dirty="0"/>
              <a:t>("Density Plot of Income Distribution between 12 and 16 Years of Education")</a:t>
            </a:r>
          </a:p>
        </p:txBody>
      </p:sp>
      <p:pic>
        <p:nvPicPr>
          <p:cNvPr id="6" name="Picture 5">
            <a:extLst>
              <a:ext uri="{FF2B5EF4-FFF2-40B4-BE49-F238E27FC236}">
                <a16:creationId xmlns:a16="http://schemas.microsoft.com/office/drawing/2014/main" id="{F193A652-682D-B34E-A964-5E951E4051FC}"/>
              </a:ext>
            </a:extLst>
          </p:cNvPr>
          <p:cNvPicPr>
            <a:picLocks noChangeAspect="1"/>
          </p:cNvPicPr>
          <p:nvPr/>
        </p:nvPicPr>
        <p:blipFill>
          <a:blip r:embed="rId2"/>
          <a:stretch>
            <a:fillRect/>
          </a:stretch>
        </p:blipFill>
        <p:spPr>
          <a:xfrm>
            <a:off x="55137" y="1676400"/>
            <a:ext cx="5232400" cy="4749800"/>
          </a:xfrm>
          <a:prstGeom prst="rect">
            <a:avLst/>
          </a:prstGeom>
        </p:spPr>
      </p:pic>
      <p:sp>
        <p:nvSpPr>
          <p:cNvPr id="7" name="TextBox 6">
            <a:extLst>
              <a:ext uri="{FF2B5EF4-FFF2-40B4-BE49-F238E27FC236}">
                <a16:creationId xmlns:a16="http://schemas.microsoft.com/office/drawing/2014/main" id="{25246857-8201-BF40-9F9D-D97AF599F4C3}"/>
              </a:ext>
            </a:extLst>
          </p:cNvPr>
          <p:cNvSpPr txBox="1"/>
          <p:nvPr/>
        </p:nvSpPr>
        <p:spPr>
          <a:xfrm>
            <a:off x="5522641" y="2971800"/>
            <a:ext cx="6172200" cy="2308324"/>
          </a:xfrm>
          <a:prstGeom prst="rect">
            <a:avLst/>
          </a:prstGeom>
          <a:noFill/>
        </p:spPr>
        <p:txBody>
          <a:bodyPr wrap="square" rtlCol="0">
            <a:spAutoFit/>
          </a:bodyPr>
          <a:lstStyle/>
          <a:p>
            <a:r>
              <a:rPr lang="en-US" dirty="0"/>
              <a:t>The distribution of the income from both the high school (12) and college (16) groups appear to be right skewed.  In addition, the distribution of incomes from the 16s group appears to have greater spread (greater standard deviation) than the incomes from the high school group.  </a:t>
            </a:r>
          </a:p>
          <a:p>
            <a:endParaRPr lang="en-US" dirty="0"/>
          </a:p>
          <a:p>
            <a:r>
              <a:rPr lang="en-US" dirty="0"/>
              <a:t>We will perform a log transformation on the data in order to mitigate both of these violations … </a:t>
            </a:r>
          </a:p>
        </p:txBody>
      </p:sp>
    </p:spTree>
    <p:extLst>
      <p:ext uri="{BB962C8B-B14F-4D97-AF65-F5344CB8AC3E}">
        <p14:creationId xmlns:p14="http://schemas.microsoft.com/office/powerpoint/2010/main" val="38902263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BD2A73-5377-3147-BE67-AA4A47BA5CF3}"/>
              </a:ext>
            </a:extLst>
          </p:cNvPr>
          <p:cNvSpPr>
            <a:spLocks noGrp="1"/>
          </p:cNvSpPr>
          <p:nvPr>
            <p:ph type="title"/>
          </p:nvPr>
        </p:nvSpPr>
        <p:spPr>
          <a:xfrm>
            <a:off x="0" y="228600"/>
            <a:ext cx="12192000" cy="1143000"/>
          </a:xfrm>
        </p:spPr>
        <p:txBody>
          <a:bodyPr/>
          <a:lstStyle/>
          <a:p>
            <a:r>
              <a:rPr lang="en-US" sz="3600" dirty="0"/>
              <a:t>Address the Assumptions (graphically and verbally).</a:t>
            </a:r>
            <a:endParaRPr lang="en-US" dirty="0"/>
          </a:p>
        </p:txBody>
      </p:sp>
      <p:sp>
        <p:nvSpPr>
          <p:cNvPr id="5" name="Rectangle 4">
            <a:extLst>
              <a:ext uri="{FF2B5EF4-FFF2-40B4-BE49-F238E27FC236}">
                <a16:creationId xmlns:a16="http://schemas.microsoft.com/office/drawing/2014/main" id="{681477DE-ED58-5E47-B56B-2F5ECB2729DB}"/>
              </a:ext>
            </a:extLst>
          </p:cNvPr>
          <p:cNvSpPr/>
          <p:nvPr/>
        </p:nvSpPr>
        <p:spPr>
          <a:xfrm>
            <a:off x="5257800" y="1606167"/>
            <a:ext cx="6701883" cy="1384995"/>
          </a:xfrm>
          <a:prstGeom prst="rect">
            <a:avLst/>
          </a:prstGeom>
        </p:spPr>
        <p:txBody>
          <a:bodyPr wrap="square">
            <a:spAutoFit/>
          </a:bodyPr>
          <a:lstStyle/>
          <a:p>
            <a:r>
              <a:rPr lang="en-US" sz="1400" dirty="0" err="1"/>
              <a:t>EducInc$lIncome</a:t>
            </a:r>
            <a:r>
              <a:rPr lang="en-US" sz="1400" dirty="0"/>
              <a:t> = log(EducInc$Income2005)</a:t>
            </a:r>
          </a:p>
          <a:p>
            <a:endParaRPr lang="en-US" sz="1400" dirty="0"/>
          </a:p>
          <a:p>
            <a:r>
              <a:rPr lang="en-US" sz="1400" dirty="0" err="1"/>
              <a:t>EducInc</a:t>
            </a:r>
            <a:r>
              <a:rPr lang="en-US" sz="1400" dirty="0"/>
              <a:t> %&gt;% filter(Educ == 12 | Educ == 16) %&gt;% </a:t>
            </a:r>
          </a:p>
          <a:p>
            <a:r>
              <a:rPr lang="en-US" sz="1400" dirty="0" err="1"/>
              <a:t>ggplot</a:t>
            </a:r>
            <a:r>
              <a:rPr lang="en-US" sz="1400" dirty="0"/>
              <a:t>(</a:t>
            </a:r>
            <a:r>
              <a:rPr lang="en-US" sz="1400" dirty="0" err="1"/>
              <a:t>aes</a:t>
            </a:r>
            <a:r>
              <a:rPr lang="en-US" sz="1400" dirty="0"/>
              <a:t>(x = </a:t>
            </a:r>
            <a:r>
              <a:rPr lang="en-US" sz="1400" b="1" dirty="0" err="1"/>
              <a:t>lIncome</a:t>
            </a:r>
            <a:r>
              <a:rPr lang="en-US" sz="1400" dirty="0"/>
              <a:t>, </a:t>
            </a:r>
            <a:r>
              <a:rPr lang="en-US" sz="1400" dirty="0" err="1"/>
              <a:t>after_stat</a:t>
            </a:r>
            <a:r>
              <a:rPr lang="en-US" sz="1400" dirty="0"/>
              <a:t>(density), color = </a:t>
            </a:r>
            <a:r>
              <a:rPr lang="en-US" sz="1400" dirty="0" err="1"/>
              <a:t>FEduc</a:t>
            </a:r>
            <a:r>
              <a:rPr lang="en-US" sz="1400" dirty="0"/>
              <a:t>, fill = </a:t>
            </a:r>
            <a:r>
              <a:rPr lang="en-US" sz="1400" dirty="0" err="1"/>
              <a:t>FEduc</a:t>
            </a:r>
            <a:r>
              <a:rPr lang="en-US" sz="1400" dirty="0"/>
              <a:t>)) +</a:t>
            </a:r>
          </a:p>
          <a:p>
            <a:r>
              <a:rPr lang="en-US" sz="1400" dirty="0" err="1"/>
              <a:t>geom_freqpoly</a:t>
            </a:r>
            <a:r>
              <a:rPr lang="en-US" sz="1400" dirty="0"/>
              <a:t>() + </a:t>
            </a:r>
          </a:p>
          <a:p>
            <a:r>
              <a:rPr lang="en-US" sz="1400" dirty="0" err="1"/>
              <a:t>ggtitle</a:t>
            </a:r>
            <a:r>
              <a:rPr lang="en-US" sz="1400" dirty="0"/>
              <a:t>("Density Plot of Income Distribution between 12 and 16 Years of Education")</a:t>
            </a:r>
          </a:p>
        </p:txBody>
      </p:sp>
      <p:sp>
        <p:nvSpPr>
          <p:cNvPr id="7" name="TextBox 6">
            <a:extLst>
              <a:ext uri="{FF2B5EF4-FFF2-40B4-BE49-F238E27FC236}">
                <a16:creationId xmlns:a16="http://schemas.microsoft.com/office/drawing/2014/main" id="{25246857-8201-BF40-9F9D-D97AF599F4C3}"/>
              </a:ext>
            </a:extLst>
          </p:cNvPr>
          <p:cNvSpPr txBox="1"/>
          <p:nvPr/>
        </p:nvSpPr>
        <p:spPr>
          <a:xfrm>
            <a:off x="5257800" y="3415990"/>
            <a:ext cx="6908800" cy="2862322"/>
          </a:xfrm>
          <a:prstGeom prst="rect">
            <a:avLst/>
          </a:prstGeom>
          <a:noFill/>
        </p:spPr>
        <p:txBody>
          <a:bodyPr wrap="square" rtlCol="0">
            <a:spAutoFit/>
          </a:bodyPr>
          <a:lstStyle/>
          <a:p>
            <a:r>
              <a:rPr lang="en-US" dirty="0"/>
              <a:t>The distribution of the </a:t>
            </a:r>
            <a:r>
              <a:rPr lang="en-US" b="1" dirty="0"/>
              <a:t>log income</a:t>
            </a:r>
            <a:r>
              <a:rPr lang="en-US" dirty="0"/>
              <a:t> from both the high school (12) and college (16) groups appear to be much more normally distributed (although now a bit left skewed.)  In addition, the the distributions appear to have much more similar spreads (standard deviations).  Since we have enough sample size in each group we can lean on the CLT to ensure the distribution of the difference of sample means will be normally distributed.  To continue, we will assume equal standard deviations and proceed with the pooled two </a:t>
            </a:r>
            <a:r>
              <a:rPr lang="en-US" dirty="0" err="1"/>
              <a:t>sampe</a:t>
            </a:r>
            <a:r>
              <a:rPr lang="en-US" dirty="0"/>
              <a:t> t-test for the difference of means. </a:t>
            </a:r>
          </a:p>
          <a:p>
            <a:r>
              <a:rPr lang="en-US" dirty="0"/>
              <a:t>Finally, we will assume these observations are independent. </a:t>
            </a:r>
          </a:p>
        </p:txBody>
      </p:sp>
      <p:pic>
        <p:nvPicPr>
          <p:cNvPr id="3" name="Picture 2">
            <a:extLst>
              <a:ext uri="{FF2B5EF4-FFF2-40B4-BE49-F238E27FC236}">
                <a16:creationId xmlns:a16="http://schemas.microsoft.com/office/drawing/2014/main" id="{F0311C98-B7C0-6E4F-9FA5-AC176255E7BF}"/>
              </a:ext>
            </a:extLst>
          </p:cNvPr>
          <p:cNvPicPr>
            <a:picLocks noChangeAspect="1"/>
          </p:cNvPicPr>
          <p:nvPr/>
        </p:nvPicPr>
        <p:blipFill>
          <a:blip r:embed="rId2"/>
          <a:stretch>
            <a:fillRect/>
          </a:stretch>
        </p:blipFill>
        <p:spPr>
          <a:xfrm>
            <a:off x="25400" y="1524000"/>
            <a:ext cx="5232400" cy="4749800"/>
          </a:xfrm>
          <a:prstGeom prst="rect">
            <a:avLst/>
          </a:prstGeom>
        </p:spPr>
      </p:pic>
    </p:spTree>
    <p:extLst>
      <p:ext uri="{BB962C8B-B14F-4D97-AF65-F5344CB8AC3E}">
        <p14:creationId xmlns:p14="http://schemas.microsoft.com/office/powerpoint/2010/main" val="29961998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9F4198-9981-954A-B8B0-07E7F2F84D6F}"/>
              </a:ext>
            </a:extLst>
          </p:cNvPr>
          <p:cNvSpPr>
            <a:spLocks noGrp="1"/>
          </p:cNvSpPr>
          <p:nvPr>
            <p:ph type="title"/>
          </p:nvPr>
        </p:nvSpPr>
        <p:spPr/>
        <p:txBody>
          <a:bodyPr/>
          <a:lstStyle/>
          <a:p>
            <a:r>
              <a:rPr lang="en-US" dirty="0"/>
              <a:t>6 Step Test: Two Sided</a:t>
            </a:r>
          </a:p>
        </p:txBody>
      </p:sp>
      <p:sp>
        <p:nvSpPr>
          <p:cNvPr id="4" name="Rectangle 2">
            <a:extLst>
              <a:ext uri="{FF2B5EF4-FFF2-40B4-BE49-F238E27FC236}">
                <a16:creationId xmlns:a16="http://schemas.microsoft.com/office/drawing/2014/main" id="{355B3A54-62E1-0E42-B51C-CE2979B351F7}"/>
              </a:ext>
            </a:extLst>
          </p:cNvPr>
          <p:cNvSpPr>
            <a:spLocks noChangeArrowheads="1"/>
          </p:cNvSpPr>
          <p:nvPr/>
        </p:nvSpPr>
        <p:spPr bwMode="auto">
          <a:xfrm>
            <a:off x="18585" y="1902746"/>
            <a:ext cx="11811000"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1" u="none" strike="noStrike" cap="none" normalizeH="0" baseline="0" dirty="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Note: the null hypothesis could also be less than or equal to. </a:t>
            </a:r>
            <a:endParaRPr kumimoji="0" lang="en-US" altLang="en-US" sz="12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Step 2 - Identification of Critical Value: </a:t>
            </a:r>
            <a:r>
              <a:rPr kumimoji="0" lang="en-US" altLang="en-US" sz="1400" b="0" i="1" u="none" strike="noStrike" cap="none" normalizeH="0" baseline="0" dirty="0">
                <a:ln>
                  <a:noFill/>
                </a:ln>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a:t>1.96 df = 1426-2 = 1424</a:t>
            </a:r>
            <a:endParaRPr kumimoji="0" lang="en-US" altLang="en-US" sz="1200" b="0" i="0" u="none" strike="noStrike" cap="none" normalizeH="0" baseline="0" dirty="0">
              <a:ln>
                <a:noFill/>
              </a:ln>
              <a:solidFill>
                <a:schemeClr val="tx1"/>
              </a:solidFill>
              <a:effectLst/>
            </a:endParaRPr>
          </a:p>
        </p:txBody>
      </p:sp>
      <p:sp>
        <p:nvSpPr>
          <p:cNvPr id="5" name="Rectangle 3">
            <a:extLst>
              <a:ext uri="{FF2B5EF4-FFF2-40B4-BE49-F238E27FC236}">
                <a16:creationId xmlns:a16="http://schemas.microsoft.com/office/drawing/2014/main" id="{81DAB8C0-B329-6D44-A4C1-E007B5BCB219}"/>
              </a:ext>
            </a:extLst>
          </p:cNvPr>
          <p:cNvSpPr>
            <a:spLocks noChangeArrowheads="1"/>
          </p:cNvSpPr>
          <p:nvPr/>
        </p:nvSpPr>
        <p:spPr bwMode="auto">
          <a:xfrm>
            <a:off x="228600" y="3321279"/>
            <a:ext cx="11600985" cy="38522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12696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Step 3 - Value of Test Statistic: </a:t>
            </a:r>
            <a:r>
              <a:rPr kumimoji="0" lang="en-US" altLang="en-US" sz="1400" b="0" i="1" u="none" strike="noStrike" cap="none" normalizeH="0" baseline="0" dirty="0">
                <a:ln>
                  <a:noFill/>
                </a:ln>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a:t>t=-10.98</a:t>
            </a:r>
            <a:endParaRPr kumimoji="0" lang="en-US" altLang="en-US" sz="12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Step 4 - Give p-value: </a:t>
            </a:r>
            <a:r>
              <a:rPr kumimoji="0" lang="en-US" altLang="en-US" sz="1400" b="0" i="1" u="none" strike="noStrike" cap="none" normalizeH="0" baseline="0" dirty="0">
                <a:ln>
                  <a:noFill/>
                </a:ln>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a:t>p&lt;0.0001</a:t>
            </a:r>
            <a:endParaRPr kumimoji="0" lang="en-US" altLang="en-US" sz="12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Step 5 - Decision: Reject </a:t>
            </a:r>
            <a:r>
              <a:rPr kumimoji="0" lang="en-US" altLang="en-US" sz="1400" b="0" i="1" u="none" strike="noStrike" cap="none" normalizeH="0" baseline="0" dirty="0">
                <a:ln>
                  <a:noFill/>
                </a:ln>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a:t>Ho</a:t>
            </a:r>
            <a:endParaRPr kumimoji="0" lang="en-US" altLang="en-US" sz="12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Step 6 – Conclusion: There is overwhelming evidence at the alpha = 0.05 level of significance (</a:t>
            </a:r>
            <a:r>
              <a:rPr kumimoji="0" lang="en-US" altLang="en-US" sz="1400" b="0" i="1" u="none" strike="noStrike" cap="none" normalizeH="0" baseline="0" dirty="0">
                <a:ln>
                  <a:noFill/>
                </a:ln>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a:t>p&lt;0.0001</a:t>
            </a:r>
            <a:r>
              <a:rPr kumimoji="0" lang="en-US" altLang="en-US" sz="1400" b="1" i="0" u="none" strike="noStrike" cap="none" normalizeH="0" baseline="0" dirty="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 that the median income in 2005 for people with 16 years of education is different from that of those with 12 years of education.  Our best estimate is that the median income of those with 16 years of education is e</a:t>
            </a:r>
            <a:r>
              <a:rPr kumimoji="0" lang="en-US" altLang="en-US" sz="1400" b="1" i="0" u="none" strike="noStrike" cap="none" normalizeH="0" baseline="30000" dirty="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.56988</a:t>
            </a:r>
            <a:r>
              <a:rPr kumimoji="0" lang="en-US" altLang="en-US" sz="1400" b="1" i="0" u="none" strike="noStrike" cap="none" normalizeH="0" baseline="0" dirty="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 = 1.77 times as large as the median income for those in the study that had only 12 years of education. A 95% confidence interval for this factor is [e</a:t>
            </a:r>
            <a:r>
              <a:rPr kumimoji="0" lang="en-US" altLang="en-US" sz="1400" b="1" i="0" u="none" strike="noStrike" cap="none" normalizeH="0" baseline="30000" dirty="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.4680</a:t>
            </a:r>
            <a:r>
              <a:rPr kumimoji="0" lang="en-US" altLang="en-US" sz="1400" b="1" i="0" u="none" strike="noStrike" cap="none" normalizeH="0" baseline="0" dirty="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 e</a:t>
            </a:r>
            <a:r>
              <a:rPr kumimoji="0" lang="en-US" altLang="en-US" sz="1400" b="1" i="0" u="none" strike="noStrike" cap="none" normalizeH="0" baseline="30000" dirty="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.6717</a:t>
            </a:r>
            <a:r>
              <a:rPr kumimoji="0" lang="en-US" altLang="en-US" sz="1400" b="1" i="0" u="none" strike="noStrike" cap="none" normalizeH="0" baseline="0" dirty="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 [1.60, 1.96]. This was an observational study, and thus we cannot confirm that the years of education caused the increase in income, only that they are associated with each other. There is little detail about the randomness of the sample, although it is doubtful that it was a random sample. We must limit the inference gained from this study to only the subjects of this sample.</a:t>
            </a:r>
            <a:endParaRPr kumimoji="0" lang="en-US" altLang="en-US" sz="12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1" u="none" strike="noStrike" cap="none" normalizeH="0" baseline="0" dirty="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Note: an alternative way to state the conclusion would be to say the median income for those with 16 years of education was 77% larger than the median income for those that had only 12 years of education, with the confidence interval being 60% to 96%.</a:t>
            </a:r>
            <a:endParaRPr kumimoji="0" lang="en-US" altLang="en-US" sz="12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1" u="none" strike="noStrike" cap="none" normalizeH="0" baseline="0" dirty="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Note: if the order of your data was different, you would have gotten that the median income for those with 12 years of education was 0.57 times the median income of those with 16 years of education. The confidence interval would have been [e</a:t>
            </a:r>
            <a:r>
              <a:rPr kumimoji="0" lang="en-US" altLang="en-US" sz="1400" b="0" i="1" u="none" strike="noStrike" cap="none" normalizeH="0" baseline="30000" dirty="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-.6717</a:t>
            </a:r>
            <a:r>
              <a:rPr kumimoji="0" lang="en-US" altLang="en-US" sz="1400" b="0" i="1" u="none" strike="noStrike" cap="none" normalizeH="0" baseline="0" dirty="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 e</a:t>
            </a:r>
            <a:r>
              <a:rPr kumimoji="0" lang="en-US" altLang="en-US" sz="1400" b="0" i="1" u="none" strike="noStrike" cap="none" normalizeH="0" baseline="30000" dirty="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-.4680</a:t>
            </a:r>
            <a:r>
              <a:rPr kumimoji="0" lang="en-US" altLang="en-US" sz="1400" b="0" i="1" u="none" strike="noStrike" cap="none" normalizeH="0" baseline="0" dirty="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 =[0.511, 0.626]. This is completely fine as long as you interpret the results properly.</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400" i="1" dirty="0">
                <a:latin typeface="Calibri" panose="020F0502020204030204" pitchFamily="34" charset="0"/>
                <a:ea typeface="Times New Roman" panose="02020603050405020304" pitchFamily="18" charset="0"/>
                <a:cs typeface="Times New Roman" panose="02020603050405020304" pitchFamily="18" charset="0"/>
              </a:rPr>
              <a:t>Note: A </a:t>
            </a:r>
            <a:r>
              <a:rPr lang="en-US" altLang="en-US" sz="1400" i="1" dirty="0" err="1">
                <a:latin typeface="Calibri" panose="020F0502020204030204" pitchFamily="34" charset="0"/>
                <a:ea typeface="Times New Roman" panose="02020603050405020304" pitchFamily="18" charset="0"/>
                <a:cs typeface="Times New Roman" panose="02020603050405020304" pitchFamily="18" charset="0"/>
              </a:rPr>
              <a:t>Welche’s</a:t>
            </a:r>
            <a:r>
              <a:rPr lang="en-US" altLang="en-US" sz="1400" i="1" dirty="0">
                <a:latin typeface="Calibri" panose="020F0502020204030204" pitchFamily="34" charset="0"/>
                <a:ea typeface="Times New Roman" panose="02020603050405020304" pitchFamily="18" charset="0"/>
                <a:cs typeface="Times New Roman" panose="02020603050405020304" pitchFamily="18" charset="0"/>
              </a:rPr>
              <a:t> Test would have been ok here as well.  What would be the difference in the two?</a:t>
            </a:r>
            <a:endParaRPr kumimoji="0" lang="en-US" altLang="en-US" sz="2800" b="1" i="0" u="none" strike="noStrike" cap="none" normalizeH="0" baseline="0" dirty="0">
              <a:ln>
                <a:noFill/>
              </a:ln>
              <a:solidFill>
                <a:srgbClr val="4F81BD"/>
              </a:solidFill>
              <a:effectLst/>
              <a:latin typeface="Calibri" panose="020F0502020204030204" pitchFamily="34"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3200" b="0" i="0" u="none" strike="noStrike" cap="none" normalizeH="0" baseline="0" dirty="0">
              <a:ln>
                <a:noFill/>
              </a:ln>
              <a:solidFill>
                <a:schemeClr val="tx1"/>
              </a:solidFill>
              <a:effectLst/>
              <a:latin typeface="Arial" panose="020B0604020202020204" pitchFamily="34" charset="0"/>
            </a:endParaRPr>
          </a:p>
        </p:txBody>
      </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62C8B3F6-BBAD-1D42-B5CB-9C7D266E535D}"/>
                  </a:ext>
                </a:extLst>
              </p:cNvPr>
              <p:cNvSpPr txBox="1"/>
              <p:nvPr/>
            </p:nvSpPr>
            <p:spPr>
              <a:xfrm>
                <a:off x="136602" y="1295400"/>
                <a:ext cx="2084032" cy="60734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𝐻𝑜</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𝜇</m:t>
                          </m:r>
                        </m:e>
                        <m:sub>
                          <m:r>
                            <m:rPr>
                              <m:sty m:val="p"/>
                            </m:rPr>
                            <a:rPr lang="en-US" b="0" i="0" smtClean="0">
                              <a:latin typeface="Cambria Math" panose="02040503050406030204" pitchFamily="18" charset="0"/>
                            </a:rPr>
                            <m:t>log</m:t>
                          </m:r>
                          <m:r>
                            <a:rPr lang="en-US" b="0" i="1" smtClean="0">
                              <a:latin typeface="Cambria Math" panose="02040503050406030204" pitchFamily="18" charset="0"/>
                            </a:rPr>
                            <m:t>⁡(12)</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𝜇</m:t>
                          </m:r>
                        </m:e>
                        <m:sub>
                          <m:r>
                            <a:rPr lang="en-US" b="0" i="1" smtClean="0">
                              <a:latin typeface="Cambria Math" panose="02040503050406030204" pitchFamily="18" charset="0"/>
                            </a:rPr>
                            <m:t>𝑙𝑜𝑔</m:t>
                          </m:r>
                          <m:r>
                            <a:rPr lang="en-US" b="0" i="1" smtClean="0">
                              <a:latin typeface="Cambria Math" panose="02040503050406030204" pitchFamily="18" charset="0"/>
                            </a:rPr>
                            <m:t>16</m:t>
                          </m:r>
                        </m:sub>
                      </m:sSub>
                    </m:oMath>
                  </m:oMathPara>
                </a14:m>
                <a:endParaRPr lang="en-US" b="0" dirty="0"/>
              </a:p>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𝐻</m:t>
                      </m:r>
                      <m:r>
                        <a:rPr lang="en-US" b="0" i="1" smtClean="0">
                          <a:latin typeface="Cambria Math" panose="02040503050406030204" pitchFamily="18" charset="0"/>
                        </a:rPr>
                        <m:t>𝑎</m:t>
                      </m:r>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𝜇</m:t>
                          </m:r>
                        </m:e>
                        <m:sub>
                          <m:r>
                            <m:rPr>
                              <m:sty m:val="p"/>
                            </m:rPr>
                            <a:rPr lang="en-US">
                              <a:latin typeface="Cambria Math" panose="02040503050406030204" pitchFamily="18" charset="0"/>
                            </a:rPr>
                            <m:t>log</m:t>
                          </m:r>
                          <m:r>
                            <a:rPr lang="en-US" i="1">
                              <a:latin typeface="Cambria Math" panose="02040503050406030204" pitchFamily="18" charset="0"/>
                            </a:rPr>
                            <m:t>⁡(12)</m:t>
                          </m:r>
                        </m:sub>
                      </m:sSub>
                      <m:r>
                        <a:rPr lang="en-US" b="0" i="1" smtClean="0">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𝜇</m:t>
                          </m:r>
                        </m:e>
                        <m:sub>
                          <m:r>
                            <a:rPr lang="en-US" i="1">
                              <a:latin typeface="Cambria Math" panose="02040503050406030204" pitchFamily="18" charset="0"/>
                            </a:rPr>
                            <m:t>𝑙𝑜𝑔</m:t>
                          </m:r>
                          <m:r>
                            <a:rPr lang="en-US" i="1">
                              <a:latin typeface="Cambria Math" panose="02040503050406030204" pitchFamily="18" charset="0"/>
                            </a:rPr>
                            <m:t>16</m:t>
                          </m:r>
                        </m:sub>
                      </m:sSub>
                    </m:oMath>
                  </m:oMathPara>
                </a14:m>
                <a:endParaRPr lang="en-US" b="0" dirty="0"/>
              </a:p>
            </p:txBody>
          </p:sp>
        </mc:Choice>
        <mc:Fallback xmlns="">
          <p:sp>
            <p:nvSpPr>
              <p:cNvPr id="6" name="TextBox 5">
                <a:extLst>
                  <a:ext uri="{FF2B5EF4-FFF2-40B4-BE49-F238E27FC236}">
                    <a16:creationId xmlns:a16="http://schemas.microsoft.com/office/drawing/2014/main" id="{62C8B3F6-BBAD-1D42-B5CB-9C7D266E535D}"/>
                  </a:ext>
                </a:extLst>
              </p:cNvPr>
              <p:cNvSpPr txBox="1">
                <a:spLocks noRot="1" noChangeAspect="1" noMove="1" noResize="1" noEditPoints="1" noAdjustHandles="1" noChangeArrowheads="1" noChangeShapeType="1" noTextEdit="1"/>
              </p:cNvSpPr>
              <p:nvPr/>
            </p:nvSpPr>
            <p:spPr>
              <a:xfrm>
                <a:off x="136602" y="1295400"/>
                <a:ext cx="2084032" cy="607346"/>
              </a:xfrm>
              <a:prstGeom prst="rect">
                <a:avLst/>
              </a:prstGeom>
              <a:blipFill>
                <a:blip r:embed="rId2"/>
                <a:stretch>
                  <a:fillRect l="-1818" r="-1212" b="-14583"/>
                </a:stretch>
              </a:blipFill>
            </p:spPr>
            <p:txBody>
              <a:bodyPr/>
              <a:lstStyle/>
              <a:p>
                <a:r>
                  <a:rPr lang="en-US">
                    <a:noFill/>
                  </a:rPr>
                  <a:t> </a:t>
                </a:r>
              </a:p>
            </p:txBody>
          </p:sp>
        </mc:Fallback>
      </mc:AlternateContent>
      <p:pic>
        <p:nvPicPr>
          <p:cNvPr id="7" name="Picture 6">
            <a:extLst>
              <a:ext uri="{FF2B5EF4-FFF2-40B4-BE49-F238E27FC236}">
                <a16:creationId xmlns:a16="http://schemas.microsoft.com/office/drawing/2014/main" id="{0B6C298E-4385-CB49-A55A-C328BF89374E}"/>
              </a:ext>
            </a:extLst>
          </p:cNvPr>
          <p:cNvPicPr>
            <a:picLocks noChangeAspect="1"/>
          </p:cNvPicPr>
          <p:nvPr/>
        </p:nvPicPr>
        <p:blipFill>
          <a:blip r:embed="rId3"/>
          <a:stretch>
            <a:fillRect/>
          </a:stretch>
        </p:blipFill>
        <p:spPr>
          <a:xfrm>
            <a:off x="228600" y="2534575"/>
            <a:ext cx="2971800" cy="966291"/>
          </a:xfrm>
          <a:prstGeom prst="rect">
            <a:avLst/>
          </a:prstGeom>
        </p:spPr>
      </p:pic>
      <p:pic>
        <p:nvPicPr>
          <p:cNvPr id="8" name="Picture 7">
            <a:extLst>
              <a:ext uri="{FF2B5EF4-FFF2-40B4-BE49-F238E27FC236}">
                <a16:creationId xmlns:a16="http://schemas.microsoft.com/office/drawing/2014/main" id="{9A67AFF8-D96D-284D-9E61-2462299DDD2D}"/>
              </a:ext>
            </a:extLst>
          </p:cNvPr>
          <p:cNvPicPr>
            <a:picLocks noChangeAspect="1"/>
          </p:cNvPicPr>
          <p:nvPr/>
        </p:nvPicPr>
        <p:blipFill>
          <a:blip r:embed="rId4"/>
          <a:stretch>
            <a:fillRect/>
          </a:stretch>
        </p:blipFill>
        <p:spPr>
          <a:xfrm>
            <a:off x="3429000" y="2489897"/>
            <a:ext cx="1149350" cy="372548"/>
          </a:xfrm>
          <a:prstGeom prst="rect">
            <a:avLst/>
          </a:prstGeom>
        </p:spPr>
      </p:pic>
      <p:pic>
        <p:nvPicPr>
          <p:cNvPr id="9" name="Picture 8">
            <a:extLst>
              <a:ext uri="{FF2B5EF4-FFF2-40B4-BE49-F238E27FC236}">
                <a16:creationId xmlns:a16="http://schemas.microsoft.com/office/drawing/2014/main" id="{7864BEFE-28AA-9D4C-AAC0-3AFFD37EC4CA}"/>
              </a:ext>
            </a:extLst>
          </p:cNvPr>
          <p:cNvPicPr>
            <a:picLocks noChangeAspect="1"/>
          </p:cNvPicPr>
          <p:nvPr/>
        </p:nvPicPr>
        <p:blipFill>
          <a:blip r:embed="rId5"/>
          <a:stretch>
            <a:fillRect/>
          </a:stretch>
        </p:blipFill>
        <p:spPr>
          <a:xfrm>
            <a:off x="5372100" y="1458273"/>
            <a:ext cx="5867400" cy="2513265"/>
          </a:xfrm>
          <a:prstGeom prst="rect">
            <a:avLst/>
          </a:prstGeom>
        </p:spPr>
      </p:pic>
    </p:spTree>
    <p:extLst>
      <p:ext uri="{BB962C8B-B14F-4D97-AF65-F5344CB8AC3E}">
        <p14:creationId xmlns:p14="http://schemas.microsoft.com/office/powerpoint/2010/main" val="2955037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par>
                                <p:cTn id="18" presetID="10" presetClass="entr" presetSubtype="0" fill="hold" nodeType="with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500"/>
                                        <p:tgtEl>
                                          <p:spTgt spid="8"/>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fade">
                                      <p:cBhvr>
                                        <p:cTn id="25" dur="500"/>
                                        <p:tgtEl>
                                          <p:spTgt spid="9"/>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5">
                                            <p:txEl>
                                              <p:pRg st="0" end="0"/>
                                            </p:txEl>
                                          </p:spTgt>
                                        </p:tgtEl>
                                        <p:attrNameLst>
                                          <p:attrName>style.visibility</p:attrName>
                                        </p:attrNameLst>
                                      </p:cBhvr>
                                      <p:to>
                                        <p:strVal val="visible"/>
                                      </p:to>
                                    </p:set>
                                    <p:animEffect transition="in" filter="fade">
                                      <p:cBhvr>
                                        <p:cTn id="30" dur="500"/>
                                        <p:tgtEl>
                                          <p:spTgt spid="5">
                                            <p:txEl>
                                              <p:pRg st="0" end="0"/>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5">
                                            <p:txEl>
                                              <p:pRg st="1" end="1"/>
                                            </p:txEl>
                                          </p:spTgt>
                                        </p:tgtEl>
                                        <p:attrNameLst>
                                          <p:attrName>style.visibility</p:attrName>
                                        </p:attrNameLst>
                                      </p:cBhvr>
                                      <p:to>
                                        <p:strVal val="visible"/>
                                      </p:to>
                                    </p:set>
                                    <p:animEffect transition="in" filter="fade">
                                      <p:cBhvr>
                                        <p:cTn id="35" dur="500"/>
                                        <p:tgtEl>
                                          <p:spTgt spid="5">
                                            <p:txEl>
                                              <p:pRg st="1" end="1"/>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5">
                                            <p:txEl>
                                              <p:pRg st="2" end="2"/>
                                            </p:txEl>
                                          </p:spTgt>
                                        </p:tgtEl>
                                        <p:attrNameLst>
                                          <p:attrName>style.visibility</p:attrName>
                                        </p:attrNameLst>
                                      </p:cBhvr>
                                      <p:to>
                                        <p:strVal val="visible"/>
                                      </p:to>
                                    </p:set>
                                    <p:animEffect transition="in" filter="fade">
                                      <p:cBhvr>
                                        <p:cTn id="40" dur="500"/>
                                        <p:tgtEl>
                                          <p:spTgt spid="5">
                                            <p:txEl>
                                              <p:pRg st="2" end="2"/>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5">
                                            <p:txEl>
                                              <p:pRg st="3" end="3"/>
                                            </p:txEl>
                                          </p:spTgt>
                                        </p:tgtEl>
                                        <p:attrNameLst>
                                          <p:attrName>style.visibility</p:attrName>
                                        </p:attrNameLst>
                                      </p:cBhvr>
                                      <p:to>
                                        <p:strVal val="visible"/>
                                      </p:to>
                                    </p:set>
                                    <p:animEffect transition="in" filter="fade">
                                      <p:cBhvr>
                                        <p:cTn id="45" dur="500"/>
                                        <p:tgtEl>
                                          <p:spTgt spid="5">
                                            <p:txEl>
                                              <p:pRg st="3" end="3"/>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5">
                                            <p:txEl>
                                              <p:pRg st="4" end="4"/>
                                            </p:txEl>
                                          </p:spTgt>
                                        </p:tgtEl>
                                        <p:attrNameLst>
                                          <p:attrName>style.visibility</p:attrName>
                                        </p:attrNameLst>
                                      </p:cBhvr>
                                      <p:to>
                                        <p:strVal val="visible"/>
                                      </p:to>
                                    </p:set>
                                    <p:animEffect transition="in" filter="fade">
                                      <p:cBhvr>
                                        <p:cTn id="50" dur="500"/>
                                        <p:tgtEl>
                                          <p:spTgt spid="5">
                                            <p:txEl>
                                              <p:pRg st="4" end="4"/>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5">
                                            <p:txEl>
                                              <p:pRg st="5" end="5"/>
                                            </p:txEl>
                                          </p:spTgt>
                                        </p:tgtEl>
                                        <p:attrNameLst>
                                          <p:attrName>style.visibility</p:attrName>
                                        </p:attrNameLst>
                                      </p:cBhvr>
                                      <p:to>
                                        <p:strVal val="visible"/>
                                      </p:to>
                                    </p:set>
                                    <p:animEffect transition="in" filter="fade">
                                      <p:cBhvr>
                                        <p:cTn id="55" dur="500"/>
                                        <p:tgtEl>
                                          <p:spTgt spid="5">
                                            <p:txEl>
                                              <p:pRg st="5" end="5"/>
                                            </p:txEl>
                                          </p:spTgt>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nodeType="clickEffect">
                                  <p:stCondLst>
                                    <p:cond delay="0"/>
                                  </p:stCondLst>
                                  <p:childTnLst>
                                    <p:set>
                                      <p:cBhvr>
                                        <p:cTn id="59" dur="1" fill="hold">
                                          <p:stCondLst>
                                            <p:cond delay="0"/>
                                          </p:stCondLst>
                                        </p:cTn>
                                        <p:tgtEl>
                                          <p:spTgt spid="5">
                                            <p:txEl>
                                              <p:pRg st="6" end="6"/>
                                            </p:txEl>
                                          </p:spTgt>
                                        </p:tgtEl>
                                        <p:attrNameLst>
                                          <p:attrName>style.visibility</p:attrName>
                                        </p:attrNameLst>
                                      </p:cBhvr>
                                      <p:to>
                                        <p:strVal val="visible"/>
                                      </p:to>
                                    </p:set>
                                    <p:animEffect transition="in" filter="fade">
                                      <p:cBhvr>
                                        <p:cTn id="60" dur="500"/>
                                        <p:tgtEl>
                                          <p:spTgt spid="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9F4198-9981-954A-B8B0-07E7F2F84D6F}"/>
              </a:ext>
            </a:extLst>
          </p:cNvPr>
          <p:cNvSpPr>
            <a:spLocks noGrp="1"/>
          </p:cNvSpPr>
          <p:nvPr>
            <p:ph type="title"/>
          </p:nvPr>
        </p:nvSpPr>
        <p:spPr/>
        <p:txBody>
          <a:bodyPr/>
          <a:lstStyle/>
          <a:p>
            <a:r>
              <a:rPr lang="en-US" dirty="0"/>
              <a:t>6 Step Test: 1 Sided</a:t>
            </a:r>
          </a:p>
        </p:txBody>
      </p:sp>
      <p:sp>
        <p:nvSpPr>
          <p:cNvPr id="4" name="Rectangle 2">
            <a:extLst>
              <a:ext uri="{FF2B5EF4-FFF2-40B4-BE49-F238E27FC236}">
                <a16:creationId xmlns:a16="http://schemas.microsoft.com/office/drawing/2014/main" id="{355B3A54-62E1-0E42-B51C-CE2979B351F7}"/>
              </a:ext>
            </a:extLst>
          </p:cNvPr>
          <p:cNvSpPr>
            <a:spLocks noChangeArrowheads="1"/>
          </p:cNvSpPr>
          <p:nvPr/>
        </p:nvSpPr>
        <p:spPr bwMode="auto">
          <a:xfrm>
            <a:off x="18585" y="1902746"/>
            <a:ext cx="11811000"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1" u="none" strike="noStrike" cap="none" normalizeH="0" baseline="0" dirty="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Note: the null hypothesis could also be less than or equal to. </a:t>
            </a:r>
            <a:endParaRPr kumimoji="0" lang="en-US" altLang="en-US" sz="12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Step 2 - Identification of Critical Value: -</a:t>
            </a:r>
            <a:r>
              <a:rPr kumimoji="0" lang="en-US" altLang="en-US" sz="1400" b="0" i="1" u="none" strike="noStrike" cap="none" normalizeH="0" baseline="0" dirty="0">
                <a:ln>
                  <a:noFill/>
                </a:ln>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a:t>1.646 df = 1426-2 = 1424</a:t>
            </a:r>
            <a:endParaRPr kumimoji="0" lang="en-US" altLang="en-US" sz="1200" b="0" i="0" u="none" strike="noStrike" cap="none" normalizeH="0" baseline="0" dirty="0">
              <a:ln>
                <a:noFill/>
              </a:ln>
              <a:solidFill>
                <a:schemeClr val="tx1"/>
              </a:solidFill>
              <a:effectLst/>
            </a:endParaRPr>
          </a:p>
        </p:txBody>
      </p:sp>
      <p:sp>
        <p:nvSpPr>
          <p:cNvPr id="5" name="Rectangle 3">
            <a:extLst>
              <a:ext uri="{FF2B5EF4-FFF2-40B4-BE49-F238E27FC236}">
                <a16:creationId xmlns:a16="http://schemas.microsoft.com/office/drawing/2014/main" id="{81DAB8C0-B329-6D44-A4C1-E007B5BCB219}"/>
              </a:ext>
            </a:extLst>
          </p:cNvPr>
          <p:cNvSpPr>
            <a:spLocks noChangeArrowheads="1"/>
          </p:cNvSpPr>
          <p:nvPr/>
        </p:nvSpPr>
        <p:spPr bwMode="auto">
          <a:xfrm>
            <a:off x="228600" y="3290501"/>
            <a:ext cx="11600985" cy="39138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12696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Step 3 - Value of Test Statistic: </a:t>
            </a:r>
            <a:r>
              <a:rPr kumimoji="0" lang="en-US" altLang="en-US" sz="1400" b="0" i="1" u="none" strike="noStrike" cap="none" normalizeH="0" baseline="0" dirty="0">
                <a:ln>
                  <a:noFill/>
                </a:ln>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a:t>t=10.98</a:t>
            </a:r>
            <a:endParaRPr kumimoji="0" lang="en-US" altLang="en-US" sz="12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Step 4 - Give p-value: </a:t>
            </a:r>
            <a:r>
              <a:rPr kumimoji="0" lang="en-US" altLang="en-US" sz="1400" b="0" i="1" u="none" strike="noStrike" cap="none" normalizeH="0" baseline="0" dirty="0">
                <a:ln>
                  <a:noFill/>
                </a:ln>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a:t>p&lt;0.0001</a:t>
            </a:r>
            <a:endParaRPr kumimoji="0" lang="en-US" altLang="en-US" sz="12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Step 5 - Decision: Reject </a:t>
            </a:r>
            <a:r>
              <a:rPr kumimoji="0" lang="en-US" altLang="en-US" sz="1400" b="0" i="1" u="none" strike="noStrike" cap="none" normalizeH="0" baseline="0" dirty="0">
                <a:ln>
                  <a:noFill/>
                </a:ln>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a:t>Ho</a:t>
            </a:r>
            <a:endParaRPr kumimoji="0" lang="en-US" altLang="en-US" sz="1200" b="0" i="0" u="none" strike="noStrike" cap="none" normalizeH="0" baseline="0" dirty="0">
              <a:ln>
                <a:noFill/>
              </a:ln>
              <a:solidFill>
                <a:schemeClr val="tx1"/>
              </a:solidFill>
              <a:effectLst/>
            </a:endParaRPr>
          </a:p>
          <a:p>
            <a:pPr lvl="0" eaLnBrk="0" fontAlgn="base" hangingPunct="0">
              <a:spcBef>
                <a:spcPct val="0"/>
              </a:spcBef>
              <a:spcAft>
                <a:spcPct val="0"/>
              </a:spcAft>
            </a:pPr>
            <a:r>
              <a:rPr kumimoji="0" lang="en-US" altLang="en-US" sz="1400" b="1" i="0" u="none" strike="noStrike" cap="none" normalizeH="0" baseline="0" dirty="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Step 6 – Conclusion: There is overwhelming evidence at the alpha = 0.05 level of significance (</a:t>
            </a:r>
            <a:r>
              <a:rPr kumimoji="0" lang="en-US" altLang="en-US" sz="1400" b="0" i="1" u="none" strike="noStrike" cap="none" normalizeH="0" baseline="0" dirty="0">
                <a:ln>
                  <a:noFill/>
                </a:ln>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a:t>p&lt;0.0001</a:t>
            </a:r>
            <a:r>
              <a:rPr kumimoji="0" lang="en-US" altLang="en-US" sz="1400" b="1" i="0" u="none" strike="noStrike" cap="none" normalizeH="0" baseline="0" dirty="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 that the median income in 2005 for people with 16 years of education is different from that of those with 12 years of education.  Our best estimate is e</a:t>
            </a:r>
            <a:r>
              <a:rPr kumimoji="0" lang="en-US" altLang="en-US" sz="1400" b="1" i="0" u="none" strike="noStrike" cap="none" normalizeH="0" baseline="30000" dirty="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.56988</a:t>
            </a:r>
            <a:r>
              <a:rPr kumimoji="0" lang="en-US" altLang="en-US" sz="1400" b="1" i="0" u="none" strike="noStrike" cap="none" normalizeH="0" baseline="0" dirty="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 = 1.77 times as large as the median income for those in the study that had only 12 years of education. A 90% confidence interval for this factor is [e</a:t>
            </a:r>
            <a:r>
              <a:rPr kumimoji="0" lang="en-US" altLang="en-US" sz="1400" b="1" i="0" u="none" strike="noStrike" cap="none" normalizeH="0" baseline="30000" dirty="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.4844</a:t>
            </a:r>
            <a:r>
              <a:rPr kumimoji="0" lang="en-US" altLang="en-US" sz="1400" b="1" i="0" u="none" strike="noStrike" cap="none" normalizeH="0" baseline="0" dirty="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 e</a:t>
            </a:r>
            <a:r>
              <a:rPr kumimoji="0" lang="en-US" altLang="en-US" sz="1400" b="1" i="0" u="none" strike="noStrike" cap="none" normalizeH="0" baseline="30000" dirty="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.6553</a:t>
            </a:r>
            <a:r>
              <a:rPr kumimoji="0" lang="en-US" altLang="en-US" sz="1400" b="1" i="0" u="none" strike="noStrike" cap="none" normalizeH="0" baseline="0" dirty="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a:t>
            </a:r>
            <a:r>
              <a:rPr lang="en-US" b="1" dirty="0"/>
              <a:t> </a:t>
            </a:r>
            <a:r>
              <a:rPr kumimoji="0" lang="en-US" altLang="en-US" sz="1400" b="1" i="0" u="none" strike="noStrike" cap="none" normalizeH="0" baseline="0" dirty="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[1.62, 1.93]. This was an observational study, and thus we cannot confirm that the years of education caused the increase in income, only that they are associated with each other. There is little detail about the randomness of the sample, although it is doubtful that it was a random sample. We must limit the inference gained from this study to only the subjects of this sample.</a:t>
            </a:r>
            <a:endParaRPr kumimoji="0" lang="en-US" altLang="en-US" sz="12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1" u="none" strike="noStrike" cap="none" normalizeH="0" baseline="0" dirty="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Note: an alternative way to state the conclusion would be to say the median income for those with 16 years of education was 77% larger than the median income for those that had only 12 years of education, with the confidence interval being 62% to 93%.</a:t>
            </a:r>
            <a:endParaRPr kumimoji="0" lang="en-US" altLang="en-US" sz="12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1" u="none" strike="noStrike" cap="none" normalizeH="0" baseline="0" dirty="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Note: if the order of your data was different, you would have gotten that the median income for those with 12 years of education was 0.57 times the median income of those with 16 years of education. The confidence interval would have been [e</a:t>
            </a:r>
            <a:r>
              <a:rPr kumimoji="0" lang="en-US" altLang="en-US" sz="1400" b="0" i="1" u="none" strike="noStrike" cap="none" normalizeH="0" baseline="30000" dirty="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-.6553</a:t>
            </a:r>
            <a:r>
              <a:rPr kumimoji="0" lang="en-US" altLang="en-US" sz="1400" b="0" i="1" u="none" strike="noStrike" cap="none" normalizeH="0" baseline="0" dirty="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 e</a:t>
            </a:r>
            <a:r>
              <a:rPr kumimoji="0" lang="en-US" altLang="en-US" sz="1400" b="0" i="1" u="none" strike="noStrike" cap="none" normalizeH="0" baseline="30000" dirty="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-.4844</a:t>
            </a:r>
            <a:r>
              <a:rPr kumimoji="0" lang="en-US" altLang="en-US" sz="1400" b="0" i="1" u="none" strike="noStrike" cap="none" normalizeH="0" baseline="0" dirty="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 =[0.519, 0.616]. This is completely fine as long as you interpret the results properly.</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400" i="1" dirty="0">
                <a:latin typeface="Calibri" panose="020F0502020204030204" pitchFamily="34" charset="0"/>
                <a:ea typeface="Times New Roman" panose="02020603050405020304" pitchFamily="18" charset="0"/>
                <a:cs typeface="Times New Roman" panose="02020603050405020304" pitchFamily="18" charset="0"/>
              </a:rPr>
              <a:t>Note: A </a:t>
            </a:r>
            <a:r>
              <a:rPr lang="en-US" altLang="en-US" sz="1400" i="1" dirty="0" err="1">
                <a:latin typeface="Calibri" panose="020F0502020204030204" pitchFamily="34" charset="0"/>
                <a:ea typeface="Times New Roman" panose="02020603050405020304" pitchFamily="18" charset="0"/>
                <a:cs typeface="Times New Roman" panose="02020603050405020304" pitchFamily="18" charset="0"/>
              </a:rPr>
              <a:t>Welche’s</a:t>
            </a:r>
            <a:r>
              <a:rPr lang="en-US" altLang="en-US" sz="1400" i="1" dirty="0">
                <a:latin typeface="Calibri" panose="020F0502020204030204" pitchFamily="34" charset="0"/>
                <a:ea typeface="Times New Roman" panose="02020603050405020304" pitchFamily="18" charset="0"/>
                <a:cs typeface="Times New Roman" panose="02020603050405020304" pitchFamily="18" charset="0"/>
              </a:rPr>
              <a:t> Test would have been ok here as well.  What would be the difference in the two?</a:t>
            </a:r>
            <a:endParaRPr kumimoji="0" lang="en-US" altLang="en-US" sz="2800" b="1" i="0" u="none" strike="noStrike" cap="none" normalizeH="0" baseline="0" dirty="0">
              <a:ln>
                <a:noFill/>
              </a:ln>
              <a:solidFill>
                <a:srgbClr val="4F81BD"/>
              </a:solidFill>
              <a:effectLst/>
              <a:latin typeface="Calibri" panose="020F0502020204030204" pitchFamily="34"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3200" b="0" i="0" u="none" strike="noStrike" cap="none" normalizeH="0" baseline="0" dirty="0">
              <a:ln>
                <a:noFill/>
              </a:ln>
              <a:solidFill>
                <a:schemeClr val="tx1"/>
              </a:solidFill>
              <a:effectLst/>
              <a:latin typeface="Arial" panose="020B0604020202020204" pitchFamily="34" charset="0"/>
            </a:endParaRPr>
          </a:p>
        </p:txBody>
      </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62C8B3F6-BBAD-1D42-B5CB-9C7D266E535D}"/>
                  </a:ext>
                </a:extLst>
              </p:cNvPr>
              <p:cNvSpPr txBox="1"/>
              <p:nvPr/>
            </p:nvSpPr>
            <p:spPr>
              <a:xfrm>
                <a:off x="136602" y="1295400"/>
                <a:ext cx="2084032" cy="60734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𝐻𝑜</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𝜇</m:t>
                          </m:r>
                        </m:e>
                        <m:sub>
                          <m:r>
                            <m:rPr>
                              <m:sty m:val="p"/>
                            </m:rPr>
                            <a:rPr lang="en-US" b="0" i="0" smtClean="0">
                              <a:latin typeface="Cambria Math" panose="02040503050406030204" pitchFamily="18" charset="0"/>
                            </a:rPr>
                            <m:t>log</m:t>
                          </m:r>
                          <m:r>
                            <a:rPr lang="en-US" b="0" i="1" smtClean="0">
                              <a:latin typeface="Cambria Math" panose="02040503050406030204" pitchFamily="18" charset="0"/>
                            </a:rPr>
                            <m:t>⁡(12)</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𝜇</m:t>
                          </m:r>
                        </m:e>
                        <m:sub>
                          <m:r>
                            <a:rPr lang="en-US" b="0" i="1" smtClean="0">
                              <a:latin typeface="Cambria Math" panose="02040503050406030204" pitchFamily="18" charset="0"/>
                            </a:rPr>
                            <m:t>𝑙𝑜𝑔</m:t>
                          </m:r>
                          <m:r>
                            <a:rPr lang="en-US" b="0" i="1" smtClean="0">
                              <a:latin typeface="Cambria Math" panose="02040503050406030204" pitchFamily="18" charset="0"/>
                            </a:rPr>
                            <m:t>16</m:t>
                          </m:r>
                        </m:sub>
                      </m:sSub>
                    </m:oMath>
                  </m:oMathPara>
                </a14:m>
                <a:endParaRPr lang="en-US" b="0" dirty="0"/>
              </a:p>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𝐻</m:t>
                      </m:r>
                      <m:r>
                        <a:rPr lang="en-US" b="0" i="1" smtClean="0">
                          <a:latin typeface="Cambria Math" panose="02040503050406030204" pitchFamily="18" charset="0"/>
                        </a:rPr>
                        <m:t>𝑎</m:t>
                      </m:r>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𝜇</m:t>
                          </m:r>
                        </m:e>
                        <m:sub>
                          <m:r>
                            <m:rPr>
                              <m:sty m:val="p"/>
                            </m:rPr>
                            <a:rPr lang="en-US">
                              <a:latin typeface="Cambria Math" panose="02040503050406030204" pitchFamily="18" charset="0"/>
                            </a:rPr>
                            <m:t>log</m:t>
                          </m:r>
                          <m:r>
                            <a:rPr lang="en-US" i="1">
                              <a:latin typeface="Cambria Math" panose="02040503050406030204" pitchFamily="18" charset="0"/>
                            </a:rPr>
                            <m:t>⁡(12)</m:t>
                          </m:r>
                        </m:sub>
                      </m:sSub>
                      <m:r>
                        <a:rPr lang="en-US" b="0" i="1" smtClean="0">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𝜇</m:t>
                          </m:r>
                        </m:e>
                        <m:sub>
                          <m:r>
                            <a:rPr lang="en-US" i="1">
                              <a:latin typeface="Cambria Math" panose="02040503050406030204" pitchFamily="18" charset="0"/>
                            </a:rPr>
                            <m:t>𝑙𝑜𝑔</m:t>
                          </m:r>
                          <m:r>
                            <a:rPr lang="en-US" i="1">
                              <a:latin typeface="Cambria Math" panose="02040503050406030204" pitchFamily="18" charset="0"/>
                            </a:rPr>
                            <m:t>16</m:t>
                          </m:r>
                        </m:sub>
                      </m:sSub>
                    </m:oMath>
                  </m:oMathPara>
                </a14:m>
                <a:endParaRPr lang="en-US" b="0" dirty="0"/>
              </a:p>
            </p:txBody>
          </p:sp>
        </mc:Choice>
        <mc:Fallback xmlns="">
          <p:sp>
            <p:nvSpPr>
              <p:cNvPr id="6" name="TextBox 5">
                <a:extLst>
                  <a:ext uri="{FF2B5EF4-FFF2-40B4-BE49-F238E27FC236}">
                    <a16:creationId xmlns:a16="http://schemas.microsoft.com/office/drawing/2014/main" id="{62C8B3F6-BBAD-1D42-B5CB-9C7D266E535D}"/>
                  </a:ext>
                </a:extLst>
              </p:cNvPr>
              <p:cNvSpPr txBox="1">
                <a:spLocks noRot="1" noChangeAspect="1" noMove="1" noResize="1" noEditPoints="1" noAdjustHandles="1" noChangeArrowheads="1" noChangeShapeType="1" noTextEdit="1"/>
              </p:cNvSpPr>
              <p:nvPr/>
            </p:nvSpPr>
            <p:spPr>
              <a:xfrm>
                <a:off x="136602" y="1295400"/>
                <a:ext cx="2084032" cy="607346"/>
              </a:xfrm>
              <a:prstGeom prst="rect">
                <a:avLst/>
              </a:prstGeom>
              <a:blipFill>
                <a:blip r:embed="rId2"/>
                <a:stretch>
                  <a:fillRect l="-1818" r="-1212" b="-14583"/>
                </a:stretch>
              </a:blipFill>
            </p:spPr>
            <p:txBody>
              <a:bodyPr/>
              <a:lstStyle/>
              <a:p>
                <a:r>
                  <a:rPr lang="en-US">
                    <a:noFill/>
                  </a:rPr>
                  <a:t> </a:t>
                </a:r>
              </a:p>
            </p:txBody>
          </p:sp>
        </mc:Fallback>
      </mc:AlternateContent>
      <p:pic>
        <p:nvPicPr>
          <p:cNvPr id="3" name="Picture 2">
            <a:extLst>
              <a:ext uri="{FF2B5EF4-FFF2-40B4-BE49-F238E27FC236}">
                <a16:creationId xmlns:a16="http://schemas.microsoft.com/office/drawing/2014/main" id="{755ED2C3-2B82-7640-B0E8-5365766FD0BF}"/>
              </a:ext>
            </a:extLst>
          </p:cNvPr>
          <p:cNvPicPr>
            <a:picLocks noChangeAspect="1"/>
          </p:cNvPicPr>
          <p:nvPr/>
        </p:nvPicPr>
        <p:blipFill>
          <a:blip r:embed="rId3"/>
          <a:stretch>
            <a:fillRect/>
          </a:stretch>
        </p:blipFill>
        <p:spPr>
          <a:xfrm>
            <a:off x="5055349" y="1662044"/>
            <a:ext cx="6892253" cy="2058527"/>
          </a:xfrm>
          <a:prstGeom prst="rect">
            <a:avLst/>
          </a:prstGeom>
        </p:spPr>
      </p:pic>
      <p:pic>
        <p:nvPicPr>
          <p:cNvPr id="12" name="Picture 11">
            <a:extLst>
              <a:ext uri="{FF2B5EF4-FFF2-40B4-BE49-F238E27FC236}">
                <a16:creationId xmlns:a16="http://schemas.microsoft.com/office/drawing/2014/main" id="{A0832209-FE72-9C45-9015-D9DC3213869A}"/>
              </a:ext>
            </a:extLst>
          </p:cNvPr>
          <p:cNvPicPr>
            <a:picLocks noChangeAspect="1"/>
          </p:cNvPicPr>
          <p:nvPr/>
        </p:nvPicPr>
        <p:blipFill>
          <a:blip r:embed="rId4"/>
          <a:stretch>
            <a:fillRect/>
          </a:stretch>
        </p:blipFill>
        <p:spPr>
          <a:xfrm>
            <a:off x="279393" y="2510092"/>
            <a:ext cx="2729870" cy="854146"/>
          </a:xfrm>
          <a:prstGeom prst="rect">
            <a:avLst/>
          </a:prstGeom>
        </p:spPr>
      </p:pic>
      <p:pic>
        <p:nvPicPr>
          <p:cNvPr id="13" name="Picture 12">
            <a:extLst>
              <a:ext uri="{FF2B5EF4-FFF2-40B4-BE49-F238E27FC236}">
                <a16:creationId xmlns:a16="http://schemas.microsoft.com/office/drawing/2014/main" id="{714349BF-DA55-384E-A334-BFA14EF2452A}"/>
              </a:ext>
            </a:extLst>
          </p:cNvPr>
          <p:cNvPicPr>
            <a:picLocks noChangeAspect="1"/>
          </p:cNvPicPr>
          <p:nvPr/>
        </p:nvPicPr>
        <p:blipFill>
          <a:blip r:embed="rId5"/>
          <a:stretch>
            <a:fillRect/>
          </a:stretch>
        </p:blipFill>
        <p:spPr>
          <a:xfrm>
            <a:off x="2988819" y="2505646"/>
            <a:ext cx="1291646" cy="408388"/>
          </a:xfrm>
          <a:prstGeom prst="rect">
            <a:avLst/>
          </a:prstGeom>
        </p:spPr>
      </p:pic>
    </p:spTree>
    <p:extLst>
      <p:ext uri="{BB962C8B-B14F-4D97-AF65-F5344CB8AC3E}">
        <p14:creationId xmlns:p14="http://schemas.microsoft.com/office/powerpoint/2010/main" val="38515219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
                                            <p:txEl>
                                              <p:pRg st="0" end="0"/>
                                            </p:txEl>
                                          </p:spTgt>
                                        </p:tgtEl>
                                        <p:attrNameLst>
                                          <p:attrName>style.visibility</p:attrName>
                                        </p:attrNameLst>
                                      </p:cBhvr>
                                      <p:to>
                                        <p:strVal val="visible"/>
                                      </p:to>
                                    </p:set>
                                    <p:animEffect transition="in" filter="fade">
                                      <p:cBhvr>
                                        <p:cTn id="22" dur="500"/>
                                        <p:tgtEl>
                                          <p:spTgt spid="5">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
                                            <p:txEl>
                                              <p:pRg st="1" end="1"/>
                                            </p:txEl>
                                          </p:spTgt>
                                        </p:tgtEl>
                                        <p:attrNameLst>
                                          <p:attrName>style.visibility</p:attrName>
                                        </p:attrNameLst>
                                      </p:cBhvr>
                                      <p:to>
                                        <p:strVal val="visible"/>
                                      </p:to>
                                    </p:set>
                                    <p:animEffect transition="in" filter="fade">
                                      <p:cBhvr>
                                        <p:cTn id="27" dur="500"/>
                                        <p:tgtEl>
                                          <p:spTgt spid="5">
                                            <p:txEl>
                                              <p:pRg st="1" end="1"/>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5">
                                            <p:txEl>
                                              <p:pRg st="2" end="2"/>
                                            </p:txEl>
                                          </p:spTgt>
                                        </p:tgtEl>
                                        <p:attrNameLst>
                                          <p:attrName>style.visibility</p:attrName>
                                        </p:attrNameLst>
                                      </p:cBhvr>
                                      <p:to>
                                        <p:strVal val="visible"/>
                                      </p:to>
                                    </p:set>
                                    <p:animEffect transition="in" filter="fade">
                                      <p:cBhvr>
                                        <p:cTn id="32" dur="500"/>
                                        <p:tgtEl>
                                          <p:spTgt spid="5">
                                            <p:txEl>
                                              <p:pRg st="2" end="2"/>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5">
                                            <p:txEl>
                                              <p:pRg st="3" end="3"/>
                                            </p:txEl>
                                          </p:spTgt>
                                        </p:tgtEl>
                                        <p:attrNameLst>
                                          <p:attrName>style.visibility</p:attrName>
                                        </p:attrNameLst>
                                      </p:cBhvr>
                                      <p:to>
                                        <p:strVal val="visible"/>
                                      </p:to>
                                    </p:set>
                                    <p:animEffect transition="in" filter="fade">
                                      <p:cBhvr>
                                        <p:cTn id="37" dur="500"/>
                                        <p:tgtEl>
                                          <p:spTgt spid="5">
                                            <p:txEl>
                                              <p:pRg st="3" end="3"/>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5">
                                            <p:txEl>
                                              <p:pRg st="4" end="4"/>
                                            </p:txEl>
                                          </p:spTgt>
                                        </p:tgtEl>
                                        <p:attrNameLst>
                                          <p:attrName>style.visibility</p:attrName>
                                        </p:attrNameLst>
                                      </p:cBhvr>
                                      <p:to>
                                        <p:strVal val="visible"/>
                                      </p:to>
                                    </p:set>
                                    <p:animEffect transition="in" filter="fade">
                                      <p:cBhvr>
                                        <p:cTn id="42" dur="500"/>
                                        <p:tgtEl>
                                          <p:spTgt spid="5">
                                            <p:txEl>
                                              <p:pRg st="4" end="4"/>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5">
                                            <p:txEl>
                                              <p:pRg st="5" end="5"/>
                                            </p:txEl>
                                          </p:spTgt>
                                        </p:tgtEl>
                                        <p:attrNameLst>
                                          <p:attrName>style.visibility</p:attrName>
                                        </p:attrNameLst>
                                      </p:cBhvr>
                                      <p:to>
                                        <p:strVal val="visible"/>
                                      </p:to>
                                    </p:set>
                                    <p:animEffect transition="in" filter="fade">
                                      <p:cBhvr>
                                        <p:cTn id="47" dur="500"/>
                                        <p:tgtEl>
                                          <p:spTgt spid="5">
                                            <p:txEl>
                                              <p:pRg st="5" end="5"/>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5">
                                            <p:txEl>
                                              <p:pRg st="6" end="6"/>
                                            </p:txEl>
                                          </p:spTgt>
                                        </p:tgtEl>
                                        <p:attrNameLst>
                                          <p:attrName>style.visibility</p:attrName>
                                        </p:attrNameLst>
                                      </p:cBhvr>
                                      <p:to>
                                        <p:strVal val="visible"/>
                                      </p:to>
                                    </p:set>
                                    <p:animEffect transition="in" filter="fade">
                                      <p:cBhvr>
                                        <p:cTn id="52" dur="500"/>
                                        <p:tgtEl>
                                          <p:spTgt spid="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9F4198-9981-954A-B8B0-07E7F2F84D6F}"/>
              </a:ext>
            </a:extLst>
          </p:cNvPr>
          <p:cNvSpPr>
            <a:spLocks noGrp="1"/>
          </p:cNvSpPr>
          <p:nvPr>
            <p:ph type="title"/>
          </p:nvPr>
        </p:nvSpPr>
        <p:spPr/>
        <p:txBody>
          <a:bodyPr/>
          <a:lstStyle/>
          <a:p>
            <a:r>
              <a:rPr lang="en-US" dirty="0"/>
              <a:t>6 Step Test: 1 Sided (SAS)</a:t>
            </a:r>
          </a:p>
        </p:txBody>
      </p:sp>
      <p:pic>
        <p:nvPicPr>
          <p:cNvPr id="3" name="Picture 2">
            <a:extLst>
              <a:ext uri="{FF2B5EF4-FFF2-40B4-BE49-F238E27FC236}">
                <a16:creationId xmlns:a16="http://schemas.microsoft.com/office/drawing/2014/main" id="{774013AA-B7ED-0347-8436-032719D9F62C}"/>
              </a:ext>
            </a:extLst>
          </p:cNvPr>
          <p:cNvPicPr>
            <a:picLocks noChangeAspect="1"/>
          </p:cNvPicPr>
          <p:nvPr/>
        </p:nvPicPr>
        <p:blipFill>
          <a:blip r:embed="rId2"/>
          <a:stretch>
            <a:fillRect/>
          </a:stretch>
        </p:blipFill>
        <p:spPr>
          <a:xfrm>
            <a:off x="2878276" y="1397620"/>
            <a:ext cx="6435448" cy="5105400"/>
          </a:xfrm>
          <a:prstGeom prst="rect">
            <a:avLst/>
          </a:prstGeom>
        </p:spPr>
      </p:pic>
    </p:spTree>
    <p:extLst>
      <p:ext uri="{BB962C8B-B14F-4D97-AF65-F5344CB8AC3E}">
        <p14:creationId xmlns:p14="http://schemas.microsoft.com/office/powerpoint/2010/main" val="35347726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CAC29B-47E5-5741-86C1-1B93D85BAC52}"/>
              </a:ext>
            </a:extLst>
          </p:cNvPr>
          <p:cNvSpPr>
            <a:spLocks noGrp="1"/>
          </p:cNvSpPr>
          <p:nvPr>
            <p:ph type="title"/>
          </p:nvPr>
        </p:nvSpPr>
        <p:spPr/>
        <p:txBody>
          <a:bodyPr/>
          <a:lstStyle/>
          <a:p>
            <a:r>
              <a:rPr lang="en-US" dirty="0"/>
              <a:t>Question 1</a:t>
            </a:r>
          </a:p>
        </p:txBody>
      </p:sp>
      <p:pic>
        <p:nvPicPr>
          <p:cNvPr id="4" name="Picture 3">
            <a:extLst>
              <a:ext uri="{FF2B5EF4-FFF2-40B4-BE49-F238E27FC236}">
                <a16:creationId xmlns:a16="http://schemas.microsoft.com/office/drawing/2014/main" id="{34530001-B6D9-E54A-8897-B7D77E8519EE}"/>
              </a:ext>
            </a:extLst>
          </p:cNvPr>
          <p:cNvPicPr>
            <a:picLocks noChangeAspect="1"/>
          </p:cNvPicPr>
          <p:nvPr/>
        </p:nvPicPr>
        <p:blipFill>
          <a:blip r:embed="rId2"/>
          <a:stretch>
            <a:fillRect/>
          </a:stretch>
        </p:blipFill>
        <p:spPr>
          <a:xfrm>
            <a:off x="1771650" y="1781243"/>
            <a:ext cx="8648700" cy="4521200"/>
          </a:xfrm>
          <a:prstGeom prst="rect">
            <a:avLst/>
          </a:prstGeom>
        </p:spPr>
      </p:pic>
      <p:sp>
        <p:nvSpPr>
          <p:cNvPr id="3" name="Oval 2">
            <a:extLst>
              <a:ext uri="{FF2B5EF4-FFF2-40B4-BE49-F238E27FC236}">
                <a16:creationId xmlns:a16="http://schemas.microsoft.com/office/drawing/2014/main" id="{A726DAF6-A490-C54B-8C4C-BD9CD6DD9063}"/>
              </a:ext>
            </a:extLst>
          </p:cNvPr>
          <p:cNvSpPr/>
          <p:nvPr/>
        </p:nvSpPr>
        <p:spPr>
          <a:xfrm>
            <a:off x="2123466" y="5914423"/>
            <a:ext cx="276022" cy="28210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067780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9F4198-9981-954A-B8B0-07E7F2F84D6F}"/>
              </a:ext>
            </a:extLst>
          </p:cNvPr>
          <p:cNvSpPr>
            <a:spLocks noGrp="1"/>
          </p:cNvSpPr>
          <p:nvPr>
            <p:ph type="title"/>
          </p:nvPr>
        </p:nvSpPr>
        <p:spPr>
          <a:xfrm>
            <a:off x="0" y="228600"/>
            <a:ext cx="12192000" cy="1143000"/>
          </a:xfrm>
        </p:spPr>
        <p:txBody>
          <a:bodyPr/>
          <a:lstStyle/>
          <a:p>
            <a:r>
              <a:rPr lang="en-US" dirty="0"/>
              <a:t>6 Step Test: 1 Sided Test With 2 Sided CI (SAS)</a:t>
            </a:r>
          </a:p>
        </p:txBody>
      </p:sp>
      <p:pic>
        <p:nvPicPr>
          <p:cNvPr id="4" name="Picture 3">
            <a:extLst>
              <a:ext uri="{FF2B5EF4-FFF2-40B4-BE49-F238E27FC236}">
                <a16:creationId xmlns:a16="http://schemas.microsoft.com/office/drawing/2014/main" id="{4FA515C0-10F1-D04E-9074-FA95B72FDC64}"/>
              </a:ext>
            </a:extLst>
          </p:cNvPr>
          <p:cNvPicPr>
            <a:picLocks noChangeAspect="1"/>
          </p:cNvPicPr>
          <p:nvPr/>
        </p:nvPicPr>
        <p:blipFill>
          <a:blip r:embed="rId2"/>
          <a:stretch>
            <a:fillRect/>
          </a:stretch>
        </p:blipFill>
        <p:spPr>
          <a:xfrm>
            <a:off x="228600" y="1981200"/>
            <a:ext cx="8548414" cy="3823712"/>
          </a:xfrm>
          <a:prstGeom prst="rect">
            <a:avLst/>
          </a:prstGeom>
        </p:spPr>
      </p:pic>
      <p:pic>
        <p:nvPicPr>
          <p:cNvPr id="5" name="Picture 4">
            <a:extLst>
              <a:ext uri="{FF2B5EF4-FFF2-40B4-BE49-F238E27FC236}">
                <a16:creationId xmlns:a16="http://schemas.microsoft.com/office/drawing/2014/main" id="{1BE270E1-E397-4C46-ADDC-C0E00C92A590}"/>
              </a:ext>
            </a:extLst>
          </p:cNvPr>
          <p:cNvPicPr/>
          <p:nvPr/>
        </p:nvPicPr>
        <p:blipFill>
          <a:blip r:embed="rId3"/>
          <a:stretch>
            <a:fillRect/>
          </a:stretch>
        </p:blipFill>
        <p:spPr>
          <a:xfrm>
            <a:off x="8839200" y="1759456"/>
            <a:ext cx="3124200" cy="2133600"/>
          </a:xfrm>
          <a:prstGeom prst="rect">
            <a:avLst/>
          </a:prstGeom>
        </p:spPr>
      </p:pic>
      <p:pic>
        <p:nvPicPr>
          <p:cNvPr id="6" name="Picture 5">
            <a:extLst>
              <a:ext uri="{FF2B5EF4-FFF2-40B4-BE49-F238E27FC236}">
                <a16:creationId xmlns:a16="http://schemas.microsoft.com/office/drawing/2014/main" id="{2AE6A57C-E881-AE40-93C2-E5BE28CAD839}"/>
              </a:ext>
            </a:extLst>
          </p:cNvPr>
          <p:cNvPicPr/>
          <p:nvPr/>
        </p:nvPicPr>
        <p:blipFill>
          <a:blip r:embed="rId4"/>
          <a:stretch>
            <a:fillRect/>
          </a:stretch>
        </p:blipFill>
        <p:spPr>
          <a:xfrm>
            <a:off x="8839200" y="4267200"/>
            <a:ext cx="3124200" cy="1919290"/>
          </a:xfrm>
          <a:prstGeom prst="rect">
            <a:avLst/>
          </a:prstGeom>
        </p:spPr>
      </p:pic>
    </p:spTree>
    <p:extLst>
      <p:ext uri="{BB962C8B-B14F-4D97-AF65-F5344CB8AC3E}">
        <p14:creationId xmlns:p14="http://schemas.microsoft.com/office/powerpoint/2010/main" val="341761656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3AEDBE-35B3-0647-A7A0-1F3205E2BF36}"/>
              </a:ext>
            </a:extLst>
          </p:cNvPr>
          <p:cNvSpPr>
            <a:spLocks noGrp="1"/>
          </p:cNvSpPr>
          <p:nvPr>
            <p:ph type="title"/>
          </p:nvPr>
        </p:nvSpPr>
        <p:spPr>
          <a:xfrm>
            <a:off x="0" y="228600"/>
            <a:ext cx="12192000" cy="1143000"/>
          </a:xfrm>
        </p:spPr>
        <p:txBody>
          <a:bodyPr/>
          <a:lstStyle/>
          <a:p>
            <a:r>
              <a:rPr lang="en-US" dirty="0"/>
              <a:t>6 Step Test: 1 Sided Test With 2 Sided CI (SAS)</a:t>
            </a:r>
          </a:p>
        </p:txBody>
      </p:sp>
      <p:pic>
        <p:nvPicPr>
          <p:cNvPr id="4" name="Picture 3">
            <a:extLst>
              <a:ext uri="{FF2B5EF4-FFF2-40B4-BE49-F238E27FC236}">
                <a16:creationId xmlns:a16="http://schemas.microsoft.com/office/drawing/2014/main" id="{7060E823-F201-CC45-A0DD-27C7359DAB3E}"/>
              </a:ext>
            </a:extLst>
          </p:cNvPr>
          <p:cNvPicPr>
            <a:picLocks noChangeAspect="1"/>
          </p:cNvPicPr>
          <p:nvPr/>
        </p:nvPicPr>
        <p:blipFill>
          <a:blip r:embed="rId2"/>
          <a:stretch>
            <a:fillRect/>
          </a:stretch>
        </p:blipFill>
        <p:spPr>
          <a:xfrm>
            <a:off x="925005" y="1447800"/>
            <a:ext cx="10341989" cy="3550035"/>
          </a:xfrm>
          <a:prstGeom prst="rect">
            <a:avLst/>
          </a:prstGeom>
        </p:spPr>
      </p:pic>
      <mc:AlternateContent xmlns:mc="http://schemas.openxmlformats.org/markup-compatibility/2006" xmlns:a14="http://schemas.microsoft.com/office/drawing/2010/main">
        <mc:Choice Requires="a14">
          <p:sp>
            <p:nvSpPr>
              <p:cNvPr id="5" name="Rectangle 4">
                <a:extLst>
                  <a:ext uri="{FF2B5EF4-FFF2-40B4-BE49-F238E27FC236}">
                    <a16:creationId xmlns:a16="http://schemas.microsoft.com/office/drawing/2014/main" id="{5A7E4EEC-2BB2-D446-AC15-9968D94F26AF}"/>
                  </a:ext>
                </a:extLst>
              </p:cNvPr>
              <p:cNvSpPr/>
              <p:nvPr/>
            </p:nvSpPr>
            <p:spPr>
              <a:xfrm>
                <a:off x="457200" y="5257800"/>
                <a:ext cx="11582400" cy="1169551"/>
              </a:xfrm>
              <a:prstGeom prst="rect">
                <a:avLst/>
              </a:prstGeom>
            </p:spPr>
            <p:txBody>
              <a:bodyPr wrap="square">
                <a:spAutoFit/>
              </a:bodyPr>
              <a:lstStyle/>
              <a:p>
                <a:pPr>
                  <a:spcBef>
                    <a:spcPts val="500"/>
                  </a:spcBef>
                  <a:spcAft>
                    <a:spcPts val="500"/>
                  </a:spcAft>
                </a:pPr>
                <a:r>
                  <a:rPr lang="en-US" sz="1400" b="1" dirty="0">
                    <a:latin typeface="Calibri" panose="020F0502020204030204" pitchFamily="34" charset="0"/>
                    <a:ea typeface="Times New Roman" panose="02020603050405020304" pitchFamily="18" charset="0"/>
                    <a:cs typeface="Times New Roman" panose="02020603050405020304" pitchFamily="18" charset="0"/>
                  </a:rPr>
                  <a:t>Step 6 - Conclusion: There is overwhelming evidence at the alpha = 0.05 level of significance (</a:t>
                </a:r>
                <a14:m>
                  <m:oMath xmlns:m="http://schemas.openxmlformats.org/officeDocument/2006/math">
                    <m:r>
                      <a:rPr lang="en-US" sz="1400" i="1">
                        <a:latin typeface="Cambria Math" panose="02040503050406030204" pitchFamily="18" charset="0"/>
                        <a:ea typeface="Times New Roman" panose="02020603050405020304" pitchFamily="18" charset="0"/>
                        <a:cs typeface="Times New Roman" panose="02020603050405020304" pitchFamily="18" charset="0"/>
                      </a:rPr>
                      <m:t>𝑝</m:t>
                    </m:r>
                    <m:r>
                      <a:rPr lang="en-US" sz="1400" i="1">
                        <a:latin typeface="Cambria Math" panose="02040503050406030204" pitchFamily="18" charset="0"/>
                        <a:ea typeface="Times New Roman" panose="02020603050405020304" pitchFamily="18" charset="0"/>
                        <a:cs typeface="Times New Roman" panose="02020603050405020304" pitchFamily="18" charset="0"/>
                      </a:rPr>
                      <m:t>&lt;0.0001</m:t>
                    </m:r>
                  </m:oMath>
                </a14:m>
                <a:r>
                  <a:rPr lang="en-US" sz="1400" b="1" dirty="0">
                    <a:latin typeface="Calibri" panose="020F0502020204030204" pitchFamily="34" charset="0"/>
                    <a:ea typeface="Times New Roman" panose="02020603050405020304" pitchFamily="18" charset="0"/>
                    <a:cs typeface="Times New Roman" panose="02020603050405020304" pitchFamily="18" charset="0"/>
                  </a:rPr>
                  <a:t>) that the median income in 2005 for people with 16 years of education is 1.77 times as large as the median income for those in the study that had only 12 years of education. A 90% confidence interval for this factor is [e</a:t>
                </a:r>
                <a:r>
                  <a:rPr lang="en-US" sz="1400" b="1" baseline="30000" dirty="0">
                    <a:latin typeface="Calibri" panose="020F0502020204030204" pitchFamily="34" charset="0"/>
                    <a:ea typeface="Times New Roman" panose="02020603050405020304" pitchFamily="18" charset="0"/>
                    <a:cs typeface="Times New Roman" panose="02020603050405020304" pitchFamily="18" charset="0"/>
                  </a:rPr>
                  <a:t>-.4844</a:t>
                </a:r>
                <a:r>
                  <a:rPr lang="en-US" sz="1400" b="1" dirty="0">
                    <a:latin typeface="Calibri" panose="020F0502020204030204" pitchFamily="34" charset="0"/>
                    <a:ea typeface="Times New Roman" panose="02020603050405020304" pitchFamily="18" charset="0"/>
                    <a:cs typeface="Times New Roman" panose="02020603050405020304" pitchFamily="18" charset="0"/>
                  </a:rPr>
                  <a:t> , e</a:t>
                </a:r>
                <a:r>
                  <a:rPr lang="en-US" sz="1400" b="1" baseline="30000" dirty="0">
                    <a:latin typeface="Calibri" panose="020F0502020204030204" pitchFamily="34" charset="0"/>
                    <a:ea typeface="Times New Roman" panose="02020603050405020304" pitchFamily="18" charset="0"/>
                    <a:cs typeface="Times New Roman" panose="02020603050405020304" pitchFamily="18" charset="0"/>
                  </a:rPr>
                  <a:t>-.6553</a:t>
                </a:r>
                <a:r>
                  <a:rPr lang="en-US" sz="1400" b="1" dirty="0">
                    <a:latin typeface="Calibri" panose="020F0502020204030204" pitchFamily="34" charset="0"/>
                    <a:ea typeface="Times New Roman" panose="02020603050405020304" pitchFamily="18" charset="0"/>
                    <a:cs typeface="Times New Roman" panose="02020603050405020304" pitchFamily="18" charset="0"/>
                  </a:rPr>
                  <a:t>]= [1.62, 1.93]. This was an observational study, and thus we cannot confirm that the years of education caused the increase in income, only that they are associated with each other. There is little detail about the randomness of the sample, although it is doubtful that it was a random sample. We must limit the inference gained from this study to only the subjects of this sample.</a:t>
                </a:r>
                <a:endParaRPr lang="en-US" sz="1400" dirty="0">
                  <a:latin typeface="Calibri" panose="020F0502020204030204" pitchFamily="34" charset="0"/>
                  <a:ea typeface="Times New Roman" panose="02020603050405020304" pitchFamily="18" charset="0"/>
                  <a:cs typeface="Times New Roman" panose="02020603050405020304" pitchFamily="18" charset="0"/>
                </a:endParaRPr>
              </a:p>
            </p:txBody>
          </p:sp>
        </mc:Choice>
        <mc:Fallback xmlns="">
          <p:sp>
            <p:nvSpPr>
              <p:cNvPr id="5" name="Rectangle 4">
                <a:extLst>
                  <a:ext uri="{FF2B5EF4-FFF2-40B4-BE49-F238E27FC236}">
                    <a16:creationId xmlns:a16="http://schemas.microsoft.com/office/drawing/2014/main" id="{5A7E4EEC-2BB2-D446-AC15-9968D94F26AF}"/>
                  </a:ext>
                </a:extLst>
              </p:cNvPr>
              <p:cNvSpPr>
                <a:spLocks noRot="1" noChangeAspect="1" noMove="1" noResize="1" noEditPoints="1" noAdjustHandles="1" noChangeArrowheads="1" noChangeShapeType="1" noTextEdit="1"/>
              </p:cNvSpPr>
              <p:nvPr/>
            </p:nvSpPr>
            <p:spPr>
              <a:xfrm>
                <a:off x="457200" y="5257800"/>
                <a:ext cx="11582400" cy="1169551"/>
              </a:xfrm>
              <a:prstGeom prst="rect">
                <a:avLst/>
              </a:prstGeom>
              <a:blipFill>
                <a:blip r:embed="rId3"/>
                <a:stretch>
                  <a:fillRect l="-219" t="-1087" b="-5435"/>
                </a:stretch>
              </a:blipFill>
            </p:spPr>
            <p:txBody>
              <a:bodyPr/>
              <a:lstStyle/>
              <a:p>
                <a:r>
                  <a:rPr lang="en-US">
                    <a:noFill/>
                  </a:rPr>
                  <a:t> </a:t>
                </a:r>
              </a:p>
            </p:txBody>
          </p:sp>
        </mc:Fallback>
      </mc:AlternateContent>
    </p:spTree>
    <p:extLst>
      <p:ext uri="{BB962C8B-B14F-4D97-AF65-F5344CB8AC3E}">
        <p14:creationId xmlns:p14="http://schemas.microsoft.com/office/powerpoint/2010/main" val="57613646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81783" y="3429001"/>
            <a:ext cx="8628434" cy="1450757"/>
          </a:xfrm>
        </p:spPr>
        <p:txBody>
          <a:bodyPr/>
          <a:lstStyle/>
          <a:p>
            <a:pPr algn="ctr"/>
            <a:r>
              <a:rPr lang="en-US" dirty="0"/>
              <a:t>End Question 3</a:t>
            </a:r>
            <a:br>
              <a:rPr lang="en-US" dirty="0"/>
            </a:br>
            <a:br>
              <a:rPr lang="en-US" dirty="0"/>
            </a:br>
            <a:br>
              <a:rPr lang="en-US" dirty="0"/>
            </a:br>
            <a:endParaRPr lang="en-US" dirty="0"/>
          </a:p>
        </p:txBody>
      </p:sp>
      <p:sp>
        <p:nvSpPr>
          <p:cNvPr id="4" name="Slide Number Placeholder 3"/>
          <p:cNvSpPr>
            <a:spLocks noGrp="1"/>
          </p:cNvSpPr>
          <p:nvPr>
            <p:ph type="sldNum" sz="quarter" idx="12"/>
          </p:nvPr>
        </p:nvSpPr>
        <p:spPr>
          <a:xfrm>
            <a:off x="7425345" y="6459789"/>
            <a:ext cx="984019" cy="365125"/>
          </a:xfrm>
          <a:prstGeom prst="rect">
            <a:avLst/>
          </a:prstGeom>
        </p:spPr>
        <p:txBody>
          <a:bodyPr vert="horz" lIns="91440" tIns="45720" rIns="91440" bIns="45720" rtlCol="0" anchor="ctr"/>
          <a:lstStyle>
            <a:defPPr>
              <a:defRPr lang="en-US"/>
            </a:defPPr>
            <a:lvl1pPr marL="0" algn="r" defTabSz="914400" rtl="0" eaLnBrk="1" latinLnBrk="0" hangingPunct="1">
              <a:defRPr sz="1050" kern="1200">
                <a:solidFill>
                  <a:srgbClr val="FFFFFF"/>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fld id="{85BC5B7D-D6B0-4550-9BAF-D21F2647AC79}" type="slidenum">
              <a:rPr lang="en-US" altLang="en-US" smtClean="0"/>
              <a:pPr>
                <a:defRPr/>
              </a:pPr>
              <a:t>32</a:t>
            </a:fld>
            <a:endParaRPr lang="en-US" altLang="en-US" dirty="0"/>
          </a:p>
        </p:txBody>
      </p:sp>
    </p:spTree>
    <p:extLst>
      <p:ext uri="{BB962C8B-B14F-4D97-AF65-F5344CB8AC3E}">
        <p14:creationId xmlns:p14="http://schemas.microsoft.com/office/powerpoint/2010/main" val="428443171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576CAF-641E-A545-AB1E-A0BE7A1FF036}"/>
              </a:ext>
            </a:extLst>
          </p:cNvPr>
          <p:cNvSpPr>
            <a:spLocks noGrp="1"/>
          </p:cNvSpPr>
          <p:nvPr>
            <p:ph type="title"/>
          </p:nvPr>
        </p:nvSpPr>
        <p:spPr/>
        <p:txBody>
          <a:bodyPr/>
          <a:lstStyle/>
          <a:p>
            <a:pPr algn="l"/>
            <a:r>
              <a:rPr lang="en-US" dirty="0"/>
              <a:t>Question 4: Takeaways!</a:t>
            </a:r>
          </a:p>
        </p:txBody>
      </p:sp>
      <p:sp>
        <p:nvSpPr>
          <p:cNvPr id="3" name="Content Placeholder 2">
            <a:extLst>
              <a:ext uri="{FF2B5EF4-FFF2-40B4-BE49-F238E27FC236}">
                <a16:creationId xmlns:a16="http://schemas.microsoft.com/office/drawing/2014/main" id="{1E3CA146-5F00-F544-97FC-4BDA5AA35C64}"/>
              </a:ext>
            </a:extLst>
          </p:cNvPr>
          <p:cNvSpPr>
            <a:spLocks noGrp="1"/>
          </p:cNvSpPr>
          <p:nvPr>
            <p:ph idx="1"/>
          </p:nvPr>
        </p:nvSpPr>
        <p:spPr>
          <a:xfrm>
            <a:off x="533400" y="1825625"/>
            <a:ext cx="9657945" cy="4351338"/>
          </a:xfrm>
        </p:spPr>
        <p:txBody>
          <a:bodyPr>
            <a:normAutofit fontScale="92500" lnSpcReduction="10000"/>
          </a:bodyPr>
          <a:lstStyle/>
          <a:p>
            <a:pPr marL="0" indent="0">
              <a:buNone/>
            </a:pPr>
            <a:r>
              <a:rPr lang="en-US" dirty="0"/>
              <a:t>Please provide at least 4 takeaways from this section and any questions that you may have.  These questions will help design the live session for this unit.</a:t>
            </a:r>
          </a:p>
          <a:p>
            <a:pPr marL="0" indent="0">
              <a:buNone/>
            </a:pPr>
            <a:r>
              <a:rPr lang="en-US" dirty="0"/>
              <a:t> </a:t>
            </a:r>
          </a:p>
          <a:p>
            <a:pPr marL="0" indent="0">
              <a:buNone/>
            </a:pPr>
            <a:r>
              <a:rPr lang="en-US" sz="2000" i="1" dirty="0"/>
              <a:t>This question will be the last question of every For Live Session Assignment. The idea is that this deck will serve as a document that you can reference in the future to remember what was covered in this section.  For instance, this may come in handy for the Capstone and will hopefully become useful in your career.  Most immediately, it may become handy as a quick reference for your Midterm and Final!  Some students find it very useful and spend a few slides summarizing the </a:t>
            </a:r>
            <a:r>
              <a:rPr lang="en-US" sz="2000" i="1" dirty="0" err="1"/>
              <a:t>asynch</a:t>
            </a:r>
            <a:r>
              <a:rPr lang="en-US" sz="2000" i="1" dirty="0"/>
              <a:t> material while others learn different ways and only had the minimum 4 takeaways.  Either is fine and will earn you full credit for this question.  </a:t>
            </a:r>
          </a:p>
          <a:p>
            <a:pPr marL="0" indent="0">
              <a:buNone/>
            </a:pPr>
            <a:endParaRPr lang="en-US" dirty="0"/>
          </a:p>
        </p:txBody>
      </p:sp>
    </p:spTree>
    <p:extLst>
      <p:ext uri="{BB962C8B-B14F-4D97-AF65-F5344CB8AC3E}">
        <p14:creationId xmlns:p14="http://schemas.microsoft.com/office/powerpoint/2010/main" val="275141839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576CAF-641E-A545-AB1E-A0BE7A1FF036}"/>
              </a:ext>
            </a:extLst>
          </p:cNvPr>
          <p:cNvSpPr>
            <a:spLocks noGrp="1"/>
          </p:cNvSpPr>
          <p:nvPr>
            <p:ph type="title"/>
          </p:nvPr>
        </p:nvSpPr>
        <p:spPr/>
        <p:txBody>
          <a:bodyPr/>
          <a:lstStyle/>
          <a:p>
            <a:pPr algn="l"/>
            <a:r>
              <a:rPr lang="en-US" dirty="0"/>
              <a:t>Question 5: Questions!</a:t>
            </a:r>
          </a:p>
        </p:txBody>
      </p:sp>
      <p:sp>
        <p:nvSpPr>
          <p:cNvPr id="3" name="Content Placeholder 2">
            <a:extLst>
              <a:ext uri="{FF2B5EF4-FFF2-40B4-BE49-F238E27FC236}">
                <a16:creationId xmlns:a16="http://schemas.microsoft.com/office/drawing/2014/main" id="{1E3CA146-5F00-F544-97FC-4BDA5AA35C64}"/>
              </a:ext>
            </a:extLst>
          </p:cNvPr>
          <p:cNvSpPr>
            <a:spLocks noGrp="1"/>
          </p:cNvSpPr>
          <p:nvPr>
            <p:ph idx="1"/>
          </p:nvPr>
        </p:nvSpPr>
        <p:spPr>
          <a:xfrm>
            <a:off x="609600" y="1905000"/>
            <a:ext cx="10820400" cy="4351338"/>
          </a:xfrm>
        </p:spPr>
        <p:txBody>
          <a:bodyPr>
            <a:normAutofit/>
          </a:bodyPr>
          <a:lstStyle/>
          <a:p>
            <a:pPr marL="0" indent="0">
              <a:buNone/>
            </a:pPr>
            <a:r>
              <a:rPr lang="en-US" dirty="0"/>
              <a:t>Please provide any question or topics of discussion that came up in this Unit!  These will help help us optimize our live session for maximum learning and takeaways!  </a:t>
            </a:r>
          </a:p>
          <a:p>
            <a:pPr marL="0" indent="0">
              <a:buNone/>
            </a:pPr>
            <a:r>
              <a:rPr lang="en-US" dirty="0"/>
              <a:t> </a:t>
            </a:r>
          </a:p>
          <a:p>
            <a:pPr marL="0" indent="0">
              <a:buNone/>
            </a:pPr>
            <a:r>
              <a:rPr lang="en-US" sz="2000" i="1" dirty="0"/>
              <a:t>This question will be the last question of every For Live Session Assignment. The idea is that this deck will serve as a document that you can reference in the future to remember what was covered in this section.  For instance, this may come in handy for the Capstone and will hopefully become useful in your career.  Most immediately, it may become handy as a quick reference for your Midterm and Final!  Some students find it very useful and spend a few slides summarizing the </a:t>
            </a:r>
            <a:r>
              <a:rPr lang="en-US" sz="2000" i="1" dirty="0" err="1"/>
              <a:t>asynch</a:t>
            </a:r>
            <a:r>
              <a:rPr lang="en-US" sz="2000" i="1" dirty="0"/>
              <a:t> material while others learn different ways and only had the minimum 4 takeaways.  Either is fine and will earn you full credit for this question.  </a:t>
            </a:r>
          </a:p>
          <a:p>
            <a:pPr marL="0" indent="0">
              <a:buNone/>
            </a:pPr>
            <a:endParaRPr lang="en-US" dirty="0"/>
          </a:p>
        </p:txBody>
      </p:sp>
    </p:spTree>
    <p:extLst>
      <p:ext uri="{BB962C8B-B14F-4D97-AF65-F5344CB8AC3E}">
        <p14:creationId xmlns:p14="http://schemas.microsoft.com/office/powerpoint/2010/main" val="196003993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B1C948-A4A3-5946-B047-076635D43652}"/>
              </a:ext>
            </a:extLst>
          </p:cNvPr>
          <p:cNvSpPr>
            <a:spLocks noGrp="1"/>
          </p:cNvSpPr>
          <p:nvPr>
            <p:ph type="title"/>
          </p:nvPr>
        </p:nvSpPr>
        <p:spPr>
          <a:xfrm>
            <a:off x="1695450" y="2819400"/>
            <a:ext cx="8801100" cy="1450757"/>
          </a:xfrm>
        </p:spPr>
        <p:txBody>
          <a:bodyPr/>
          <a:lstStyle/>
          <a:p>
            <a:pPr algn="ctr"/>
            <a:r>
              <a:rPr lang="en-US" dirty="0"/>
              <a:t>End For Live Session Assignment Unit 3!</a:t>
            </a:r>
          </a:p>
        </p:txBody>
      </p:sp>
      <p:sp>
        <p:nvSpPr>
          <p:cNvPr id="4" name="Slide Number Placeholder 3">
            <a:extLst>
              <a:ext uri="{FF2B5EF4-FFF2-40B4-BE49-F238E27FC236}">
                <a16:creationId xmlns:a16="http://schemas.microsoft.com/office/drawing/2014/main" id="{C89C5DF8-9726-8A40-B8E3-D578C82B8DDF}"/>
              </a:ext>
            </a:extLst>
          </p:cNvPr>
          <p:cNvSpPr>
            <a:spLocks noGrp="1"/>
          </p:cNvSpPr>
          <p:nvPr>
            <p:ph type="sldNum" sz="quarter" idx="12"/>
          </p:nvPr>
        </p:nvSpPr>
        <p:spPr>
          <a:xfrm>
            <a:off x="7425345" y="6459789"/>
            <a:ext cx="984019" cy="365125"/>
          </a:xfrm>
          <a:prstGeom prst="rect">
            <a:avLst/>
          </a:prstGeom>
        </p:spPr>
        <p:txBody>
          <a:bodyPr vert="horz" lIns="91440" tIns="45720" rIns="91440" bIns="45720" rtlCol="0" anchor="ctr"/>
          <a:lstStyle>
            <a:defPPr>
              <a:defRPr lang="en-US"/>
            </a:defPPr>
            <a:lvl1pPr marL="0" algn="r" defTabSz="914400" rtl="0" eaLnBrk="1" latinLnBrk="0" hangingPunct="1">
              <a:defRPr sz="1050" kern="1200">
                <a:solidFill>
                  <a:srgbClr val="FFFFFF"/>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fld id="{85BC5B7D-D6B0-4550-9BAF-D21F2647AC79}" type="slidenum">
              <a:rPr lang="en-US" altLang="en-US" smtClean="0"/>
              <a:pPr>
                <a:defRPr/>
              </a:pPr>
              <a:t>35</a:t>
            </a:fld>
            <a:endParaRPr lang="en-US" altLang="en-US" dirty="0"/>
          </a:p>
        </p:txBody>
      </p:sp>
    </p:spTree>
    <p:extLst>
      <p:ext uri="{BB962C8B-B14F-4D97-AF65-F5344CB8AC3E}">
        <p14:creationId xmlns:p14="http://schemas.microsoft.com/office/powerpoint/2010/main" val="293539052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E64747-7C95-8940-9BFE-327BD0B469B6}"/>
              </a:ext>
            </a:extLst>
          </p:cNvPr>
          <p:cNvSpPr>
            <a:spLocks noGrp="1"/>
          </p:cNvSpPr>
          <p:nvPr>
            <p:ph type="title"/>
          </p:nvPr>
        </p:nvSpPr>
        <p:spPr>
          <a:xfrm>
            <a:off x="609600" y="2857500"/>
            <a:ext cx="10972800" cy="1143000"/>
          </a:xfrm>
        </p:spPr>
        <p:txBody>
          <a:bodyPr/>
          <a:lstStyle/>
          <a:p>
            <a:r>
              <a:rPr lang="en-US" dirty="0"/>
              <a:t>Appendix</a:t>
            </a:r>
          </a:p>
        </p:txBody>
      </p:sp>
    </p:spTree>
    <p:extLst>
      <p:ext uri="{BB962C8B-B14F-4D97-AF65-F5344CB8AC3E}">
        <p14:creationId xmlns:p14="http://schemas.microsoft.com/office/powerpoint/2010/main" val="300620424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Appendix</a:t>
            </a:r>
          </a:p>
        </p:txBody>
      </p:sp>
      <p:sp>
        <p:nvSpPr>
          <p:cNvPr id="3" name="Content Placeholder 2"/>
          <p:cNvSpPr>
            <a:spLocks noGrp="1"/>
          </p:cNvSpPr>
          <p:nvPr>
            <p:ph idx="1"/>
          </p:nvPr>
        </p:nvSpPr>
        <p:spPr/>
        <p:txBody>
          <a:bodyPr/>
          <a:lstStyle/>
          <a:p>
            <a:r>
              <a:rPr lang="en-US" dirty="0"/>
              <a:t>Theory: Log Transformation</a:t>
            </a:r>
          </a:p>
          <a:p>
            <a:r>
              <a:rPr lang="en-US" dirty="0"/>
              <a:t>Example 1: Complete Analysis SSHA Test</a:t>
            </a:r>
          </a:p>
          <a:p>
            <a:r>
              <a:rPr lang="en-US" dirty="0"/>
              <a:t>Example 2: Complete Analysis Promotion Data</a:t>
            </a:r>
          </a:p>
        </p:txBody>
      </p:sp>
      <p:sp>
        <p:nvSpPr>
          <p:cNvPr id="4" name="Slide Number Placeholder 3"/>
          <p:cNvSpPr>
            <a:spLocks noGrp="1"/>
          </p:cNvSpPr>
          <p:nvPr>
            <p:ph type="sldNum" sz="quarter" idx="12"/>
          </p:nvPr>
        </p:nvSpPr>
        <p:spPr>
          <a:xfrm>
            <a:off x="6457950" y="6356351"/>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73D16339-B72B-854C-B6B4-B792DBA7120B}" type="slidenum">
              <a:rPr lang="en-US" smtClean="0"/>
              <a:pPr/>
              <a:t>37</a:t>
            </a:fld>
            <a:endParaRPr lang="en-US" dirty="0"/>
          </a:p>
        </p:txBody>
      </p:sp>
    </p:spTree>
    <p:extLst>
      <p:ext uri="{BB962C8B-B14F-4D97-AF65-F5344CB8AC3E}">
        <p14:creationId xmlns:p14="http://schemas.microsoft.com/office/powerpoint/2010/main" val="312969785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CB96C4-AAED-1743-9893-97744D174746}"/>
              </a:ext>
            </a:extLst>
          </p:cNvPr>
          <p:cNvSpPr>
            <a:spLocks noGrp="1"/>
          </p:cNvSpPr>
          <p:nvPr>
            <p:ph type="title"/>
          </p:nvPr>
        </p:nvSpPr>
        <p:spPr/>
        <p:txBody>
          <a:bodyPr/>
          <a:lstStyle/>
          <a:p>
            <a:r>
              <a:rPr lang="en-US" dirty="0"/>
              <a:t>Theory</a:t>
            </a:r>
          </a:p>
        </p:txBody>
      </p:sp>
      <p:sp>
        <p:nvSpPr>
          <p:cNvPr id="3" name="Content Placeholder 2">
            <a:extLst>
              <a:ext uri="{FF2B5EF4-FFF2-40B4-BE49-F238E27FC236}">
                <a16:creationId xmlns:a16="http://schemas.microsoft.com/office/drawing/2014/main" id="{4A0782A3-1082-E548-95BF-5CD8BE112A94}"/>
              </a:ext>
            </a:extLst>
          </p:cNvPr>
          <p:cNvSpPr>
            <a:spLocks noGrp="1"/>
          </p:cNvSpPr>
          <p:nvPr>
            <p:ph idx="1"/>
          </p:nvPr>
        </p:nvSpPr>
        <p:spPr/>
        <p:txBody>
          <a:bodyPr/>
          <a:lstStyle/>
          <a:p>
            <a:endParaRPr lang="en-US"/>
          </a:p>
        </p:txBody>
      </p:sp>
      <p:sp>
        <p:nvSpPr>
          <p:cNvPr id="4" name="Slide Number Placeholder 3">
            <a:extLst>
              <a:ext uri="{FF2B5EF4-FFF2-40B4-BE49-F238E27FC236}">
                <a16:creationId xmlns:a16="http://schemas.microsoft.com/office/drawing/2014/main" id="{2ED85F4D-4B4E-5A4B-A1B0-89CF4D00C4F8}"/>
              </a:ext>
            </a:extLst>
          </p:cNvPr>
          <p:cNvSpPr>
            <a:spLocks noGrp="1"/>
          </p:cNvSpPr>
          <p:nvPr>
            <p:ph type="sldNum" sz="quarter" idx="12"/>
          </p:nvPr>
        </p:nvSpPr>
        <p:spPr>
          <a:xfrm>
            <a:off x="6457950" y="6356351"/>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73D16339-B72B-854C-B6B4-B792DBA7120B}" type="slidenum">
              <a:rPr lang="en-US" smtClean="0"/>
              <a:pPr/>
              <a:t>38</a:t>
            </a:fld>
            <a:endParaRPr lang="en-US" dirty="0"/>
          </a:p>
        </p:txBody>
      </p:sp>
    </p:spTree>
    <p:extLst>
      <p:ext uri="{BB962C8B-B14F-4D97-AF65-F5344CB8AC3E}">
        <p14:creationId xmlns:p14="http://schemas.microsoft.com/office/powerpoint/2010/main" val="330051565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8D095E79-B74F-5744-9EED-0C5E27639A67}"/>
              </a:ext>
            </a:extLst>
          </p:cNvPr>
          <p:cNvPicPr>
            <a:picLocks noChangeAspect="1"/>
          </p:cNvPicPr>
          <p:nvPr/>
        </p:nvPicPr>
        <p:blipFill>
          <a:blip r:embed="rId2"/>
          <a:stretch>
            <a:fillRect/>
          </a:stretch>
        </p:blipFill>
        <p:spPr>
          <a:xfrm>
            <a:off x="361240" y="1072292"/>
            <a:ext cx="11373560" cy="495300"/>
          </a:xfrm>
          <a:prstGeom prst="rect">
            <a:avLst/>
          </a:prstGeom>
        </p:spPr>
      </p:pic>
      <p:sp>
        <p:nvSpPr>
          <p:cNvPr id="2" name="Title 1"/>
          <p:cNvSpPr>
            <a:spLocks noGrp="1"/>
          </p:cNvSpPr>
          <p:nvPr>
            <p:ph type="title"/>
          </p:nvPr>
        </p:nvSpPr>
        <p:spPr>
          <a:xfrm>
            <a:off x="1981200" y="274639"/>
            <a:ext cx="8229600" cy="709969"/>
          </a:xfrm>
        </p:spPr>
        <p:txBody>
          <a:bodyPr>
            <a:normAutofit fontScale="90000"/>
          </a:bodyPr>
          <a:lstStyle/>
          <a:p>
            <a:r>
              <a:rPr lang="en-US" dirty="0"/>
              <a:t>Log Transformations: Theory</a:t>
            </a:r>
          </a:p>
        </p:txBody>
      </p:sp>
      <p:sp>
        <p:nvSpPr>
          <p:cNvPr id="4" name="Slide Number Placeholder 3"/>
          <p:cNvSpPr>
            <a:spLocks noGrp="1"/>
          </p:cNvSpPr>
          <p:nvPr>
            <p:ph type="sldNum" sz="quarter" idx="12"/>
          </p:nvPr>
        </p:nvSpPr>
        <p:spPr>
          <a:xfrm>
            <a:off x="6457950" y="6356351"/>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73D16339-B72B-854C-B6B4-B792DBA7120B}" type="slidenum">
              <a:rPr lang="en-US" smtClean="0"/>
              <a:pPr/>
              <a:t>39</a:t>
            </a:fld>
            <a:endParaRPr lang="en-US" dirty="0"/>
          </a:p>
        </p:txBody>
      </p:sp>
      <p:sp>
        <p:nvSpPr>
          <p:cNvPr id="5" name="TextBox 4"/>
          <p:cNvSpPr txBox="1"/>
          <p:nvPr/>
        </p:nvSpPr>
        <p:spPr>
          <a:xfrm>
            <a:off x="1676218" y="1201014"/>
            <a:ext cx="1600382" cy="461665"/>
          </a:xfrm>
          <a:prstGeom prst="rect">
            <a:avLst/>
          </a:prstGeom>
          <a:noFill/>
        </p:spPr>
        <p:txBody>
          <a:bodyPr wrap="square" rtlCol="0">
            <a:spAutoFit/>
          </a:bodyPr>
          <a:lstStyle/>
          <a:p>
            <a:r>
              <a:rPr lang="en-US" sz="2400" b="1" dirty="0"/>
              <a:t>Prop 1:</a:t>
            </a:r>
          </a:p>
        </p:txBody>
      </p:sp>
      <p:pic>
        <p:nvPicPr>
          <p:cNvPr id="6" name="Picture 2" descr="http://www.statisticshowto.com/wp-content/uploads/2013/09/normal-distribution-probability.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 r="1584"/>
          <a:stretch/>
        </p:blipFill>
        <p:spPr bwMode="auto">
          <a:xfrm>
            <a:off x="4616610" y="2072130"/>
            <a:ext cx="1437409" cy="524799"/>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descr="http://www.statisticshowto.com/wp-content/uploads/2013/09/normal-distribution-probability.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 r="1584"/>
          <a:stretch/>
        </p:blipFill>
        <p:spPr bwMode="auto">
          <a:xfrm>
            <a:off x="6489565" y="2072129"/>
            <a:ext cx="1437409" cy="524799"/>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p:cNvPicPr>
            <a:picLocks noChangeAspect="1"/>
          </p:cNvPicPr>
          <p:nvPr/>
        </p:nvPicPr>
        <p:blipFill rotWithShape="1">
          <a:blip r:embed="rId4"/>
          <a:srcRect t="6647" b="7611"/>
          <a:stretch/>
        </p:blipFill>
        <p:spPr>
          <a:xfrm>
            <a:off x="4834820" y="1115765"/>
            <a:ext cx="1219199" cy="609600"/>
          </a:xfrm>
          <a:prstGeom prst="rect">
            <a:avLst/>
          </a:prstGeom>
        </p:spPr>
      </p:pic>
      <p:pic>
        <p:nvPicPr>
          <p:cNvPr id="9" name="Picture 8"/>
          <p:cNvPicPr>
            <a:picLocks noChangeAspect="1"/>
          </p:cNvPicPr>
          <p:nvPr/>
        </p:nvPicPr>
        <p:blipFill rotWithShape="1">
          <a:blip r:embed="rId5" cstate="print">
            <a:extLst>
              <a:ext uri="{28A0092B-C50C-407E-A947-70E740481C1C}">
                <a14:useLocalDpi xmlns:a14="http://schemas.microsoft.com/office/drawing/2010/main" val="0"/>
              </a:ext>
            </a:extLst>
          </a:blip>
          <a:srcRect t="6297" b="3601"/>
          <a:stretch/>
        </p:blipFill>
        <p:spPr>
          <a:xfrm>
            <a:off x="6705601" y="1045991"/>
            <a:ext cx="1005339" cy="679374"/>
          </a:xfrm>
          <a:prstGeom prst="rect">
            <a:avLst/>
          </a:prstGeom>
        </p:spPr>
      </p:pic>
      <p:sp>
        <p:nvSpPr>
          <p:cNvPr id="10" name="TextBox 9"/>
          <p:cNvSpPr txBox="1"/>
          <p:nvPr/>
        </p:nvSpPr>
        <p:spPr>
          <a:xfrm>
            <a:off x="4419600" y="1103883"/>
            <a:ext cx="304800" cy="369332"/>
          </a:xfrm>
          <a:prstGeom prst="rect">
            <a:avLst/>
          </a:prstGeom>
          <a:noFill/>
        </p:spPr>
        <p:txBody>
          <a:bodyPr wrap="square" rtlCol="0">
            <a:spAutoFit/>
          </a:bodyPr>
          <a:lstStyle/>
          <a:p>
            <a:r>
              <a:rPr lang="en-US" dirty="0"/>
              <a:t>x</a:t>
            </a:r>
          </a:p>
        </p:txBody>
      </p:sp>
      <p:sp>
        <p:nvSpPr>
          <p:cNvPr id="11" name="TextBox 10"/>
          <p:cNvSpPr txBox="1"/>
          <p:nvPr/>
        </p:nvSpPr>
        <p:spPr>
          <a:xfrm>
            <a:off x="6400800" y="1098076"/>
            <a:ext cx="304800" cy="369332"/>
          </a:xfrm>
          <a:prstGeom prst="rect">
            <a:avLst/>
          </a:prstGeom>
          <a:noFill/>
        </p:spPr>
        <p:txBody>
          <a:bodyPr wrap="square" rtlCol="0">
            <a:spAutoFit/>
          </a:bodyPr>
          <a:lstStyle/>
          <a:p>
            <a:r>
              <a:rPr lang="en-US" dirty="0"/>
              <a:t>y</a:t>
            </a:r>
          </a:p>
        </p:txBody>
      </p:sp>
      <p:sp>
        <p:nvSpPr>
          <p:cNvPr id="12" name="TextBox 11"/>
          <p:cNvSpPr txBox="1"/>
          <p:nvPr/>
        </p:nvSpPr>
        <p:spPr>
          <a:xfrm>
            <a:off x="4267910" y="1937028"/>
            <a:ext cx="989890" cy="369332"/>
          </a:xfrm>
          <a:prstGeom prst="rect">
            <a:avLst/>
          </a:prstGeom>
          <a:noFill/>
        </p:spPr>
        <p:txBody>
          <a:bodyPr wrap="square" rtlCol="0">
            <a:spAutoFit/>
          </a:bodyPr>
          <a:lstStyle/>
          <a:p>
            <a:r>
              <a:rPr lang="en-US" dirty="0"/>
              <a:t>Log(x)</a:t>
            </a:r>
          </a:p>
        </p:txBody>
      </p:sp>
      <p:sp>
        <p:nvSpPr>
          <p:cNvPr id="13" name="TextBox 12"/>
          <p:cNvSpPr txBox="1"/>
          <p:nvPr/>
        </p:nvSpPr>
        <p:spPr>
          <a:xfrm>
            <a:off x="6206418" y="1943332"/>
            <a:ext cx="880182" cy="369332"/>
          </a:xfrm>
          <a:prstGeom prst="rect">
            <a:avLst/>
          </a:prstGeom>
          <a:noFill/>
        </p:spPr>
        <p:txBody>
          <a:bodyPr wrap="square" rtlCol="0">
            <a:spAutoFit/>
          </a:bodyPr>
          <a:lstStyle/>
          <a:p>
            <a:r>
              <a:rPr lang="en-US" dirty="0"/>
              <a:t>Log(y)</a:t>
            </a:r>
          </a:p>
        </p:txBody>
      </p:sp>
      <p:sp>
        <p:nvSpPr>
          <p:cNvPr id="15" name="TextBox 14"/>
          <p:cNvSpPr txBox="1"/>
          <p:nvPr/>
        </p:nvSpPr>
        <p:spPr>
          <a:xfrm>
            <a:off x="4544538" y="2851427"/>
            <a:ext cx="3382434" cy="369332"/>
          </a:xfrm>
          <a:prstGeom prst="rect">
            <a:avLst/>
          </a:prstGeom>
          <a:noFill/>
        </p:spPr>
        <p:txBody>
          <a:bodyPr wrap="square" rtlCol="0">
            <a:spAutoFit/>
          </a:bodyPr>
          <a:lstStyle/>
          <a:p>
            <a:pPr algn="ctr"/>
            <a:r>
              <a:rPr lang="en-US" dirty="0"/>
              <a:t>Mean[log(x)] = Median[log(x)]</a:t>
            </a:r>
          </a:p>
        </p:txBody>
      </p:sp>
      <p:sp>
        <p:nvSpPr>
          <p:cNvPr id="16" name="TextBox 15"/>
          <p:cNvSpPr txBox="1"/>
          <p:nvPr/>
        </p:nvSpPr>
        <p:spPr>
          <a:xfrm>
            <a:off x="4544538" y="3288268"/>
            <a:ext cx="3382435" cy="369332"/>
          </a:xfrm>
          <a:prstGeom prst="rect">
            <a:avLst/>
          </a:prstGeom>
          <a:noFill/>
        </p:spPr>
        <p:txBody>
          <a:bodyPr wrap="square" rtlCol="0">
            <a:spAutoFit/>
          </a:bodyPr>
          <a:lstStyle/>
          <a:p>
            <a:pPr algn="ctr"/>
            <a:r>
              <a:rPr lang="en-US" dirty="0"/>
              <a:t>Mean[log(y)] = Median[log(y)]</a:t>
            </a:r>
          </a:p>
        </p:txBody>
      </p:sp>
      <p:sp>
        <p:nvSpPr>
          <p:cNvPr id="17" name="TextBox 16"/>
          <p:cNvSpPr txBox="1"/>
          <p:nvPr/>
        </p:nvSpPr>
        <p:spPr>
          <a:xfrm>
            <a:off x="1786638" y="3492472"/>
            <a:ext cx="1461387" cy="461665"/>
          </a:xfrm>
          <a:prstGeom prst="rect">
            <a:avLst/>
          </a:prstGeom>
          <a:noFill/>
        </p:spPr>
        <p:txBody>
          <a:bodyPr wrap="square" rtlCol="0">
            <a:spAutoFit/>
          </a:bodyPr>
          <a:lstStyle/>
          <a:p>
            <a:r>
              <a:rPr lang="en-US" sz="2400" b="1" dirty="0"/>
              <a:t>Prop 2:</a:t>
            </a:r>
            <a:endParaRPr lang="en-US" b="1" dirty="0"/>
          </a:p>
        </p:txBody>
      </p:sp>
      <p:graphicFrame>
        <p:nvGraphicFramePr>
          <p:cNvPr id="18" name="Table 17"/>
          <p:cNvGraphicFramePr>
            <a:graphicFrameLocks noGrp="1"/>
          </p:cNvGraphicFramePr>
          <p:nvPr/>
        </p:nvGraphicFramePr>
        <p:xfrm>
          <a:off x="4508672" y="4096648"/>
          <a:ext cx="1871492" cy="2219960"/>
        </p:xfrm>
        <a:graphic>
          <a:graphicData uri="http://schemas.openxmlformats.org/drawingml/2006/table">
            <a:tbl>
              <a:tblPr firstRow="1" bandRow="1">
                <a:tableStyleId>{5C22544A-7EE6-4342-B048-85BDC9FD1C3A}</a:tableStyleId>
              </a:tblPr>
              <a:tblGrid>
                <a:gridCol w="935746">
                  <a:extLst>
                    <a:ext uri="{9D8B030D-6E8A-4147-A177-3AD203B41FA5}">
                      <a16:colId xmlns:a16="http://schemas.microsoft.com/office/drawing/2014/main" val="20000"/>
                    </a:ext>
                  </a:extLst>
                </a:gridCol>
                <a:gridCol w="935746">
                  <a:extLst>
                    <a:ext uri="{9D8B030D-6E8A-4147-A177-3AD203B41FA5}">
                      <a16:colId xmlns:a16="http://schemas.microsoft.com/office/drawing/2014/main" val="20001"/>
                    </a:ext>
                  </a:extLst>
                </a:gridCol>
              </a:tblGrid>
              <a:tr h="340079">
                <a:tc>
                  <a:txBody>
                    <a:bodyPr/>
                    <a:lstStyle/>
                    <a:p>
                      <a:pPr algn="ctr"/>
                      <a:r>
                        <a:rPr lang="en-US" dirty="0"/>
                        <a:t>X</a:t>
                      </a:r>
                    </a:p>
                  </a:txBody>
                  <a:tcPr/>
                </a:tc>
                <a:tc>
                  <a:txBody>
                    <a:bodyPr/>
                    <a:lstStyle/>
                    <a:p>
                      <a:pPr algn="ctr"/>
                      <a:r>
                        <a:rPr lang="en-US" dirty="0"/>
                        <a:t>Log(X)</a:t>
                      </a:r>
                    </a:p>
                  </a:txBody>
                  <a:tcPr/>
                </a:tc>
                <a:extLst>
                  <a:ext uri="{0D108BD9-81ED-4DB2-BD59-A6C34878D82A}">
                    <a16:rowId xmlns:a16="http://schemas.microsoft.com/office/drawing/2014/main" val="10000"/>
                  </a:ext>
                </a:extLst>
              </a:tr>
              <a:tr h="370840">
                <a:tc>
                  <a:txBody>
                    <a:bodyPr/>
                    <a:lstStyle/>
                    <a:p>
                      <a:pPr algn="ctr"/>
                      <a:r>
                        <a:rPr lang="en-US" dirty="0"/>
                        <a:t>X1</a:t>
                      </a:r>
                    </a:p>
                  </a:txBody>
                  <a:tcPr/>
                </a:tc>
                <a:tc>
                  <a:txBody>
                    <a:bodyPr/>
                    <a:lstStyle/>
                    <a:p>
                      <a:pPr algn="ctr"/>
                      <a:r>
                        <a:rPr lang="en-US" dirty="0"/>
                        <a:t>log(X1)</a:t>
                      </a:r>
                    </a:p>
                  </a:txBody>
                  <a:tcPr/>
                </a:tc>
                <a:extLst>
                  <a:ext uri="{0D108BD9-81ED-4DB2-BD59-A6C34878D82A}">
                    <a16:rowId xmlns:a16="http://schemas.microsoft.com/office/drawing/2014/main" val="10001"/>
                  </a:ext>
                </a:extLst>
              </a:tr>
              <a:tr h="370840">
                <a:tc>
                  <a:txBody>
                    <a:bodyPr/>
                    <a:lstStyle/>
                    <a:p>
                      <a:pPr algn="ctr"/>
                      <a:r>
                        <a:rPr lang="en-US" dirty="0"/>
                        <a:t>X2</a:t>
                      </a:r>
                    </a:p>
                  </a:txBody>
                  <a:tcPr/>
                </a:tc>
                <a:tc>
                  <a:txBody>
                    <a:bodyPr/>
                    <a:lstStyle/>
                    <a:p>
                      <a:pPr algn="ctr"/>
                      <a:r>
                        <a:rPr lang="en-US" dirty="0"/>
                        <a:t>log(X2)</a:t>
                      </a:r>
                    </a:p>
                  </a:txBody>
                  <a:tcPr/>
                </a:tc>
                <a:extLst>
                  <a:ext uri="{0D108BD9-81ED-4DB2-BD59-A6C34878D82A}">
                    <a16:rowId xmlns:a16="http://schemas.microsoft.com/office/drawing/2014/main" val="10002"/>
                  </a:ext>
                </a:extLst>
              </a:tr>
              <a:tr h="370840">
                <a:tc>
                  <a:txBody>
                    <a:bodyPr/>
                    <a:lstStyle/>
                    <a:p>
                      <a:pPr algn="ctr"/>
                      <a:r>
                        <a:rPr lang="en-US" dirty="0"/>
                        <a:t>X3</a:t>
                      </a:r>
                    </a:p>
                  </a:txBody>
                  <a:tcPr/>
                </a:tc>
                <a:tc>
                  <a:txBody>
                    <a:bodyPr/>
                    <a:lstStyle/>
                    <a:p>
                      <a:pPr algn="ctr"/>
                      <a:r>
                        <a:rPr lang="en-US" dirty="0"/>
                        <a:t>log(X3)</a:t>
                      </a:r>
                    </a:p>
                  </a:txBody>
                  <a:tcPr/>
                </a:tc>
                <a:extLst>
                  <a:ext uri="{0D108BD9-81ED-4DB2-BD59-A6C34878D82A}">
                    <a16:rowId xmlns:a16="http://schemas.microsoft.com/office/drawing/2014/main" val="10003"/>
                  </a:ext>
                </a:extLst>
              </a:tr>
              <a:tr h="370840">
                <a:tc>
                  <a:txBody>
                    <a:bodyPr/>
                    <a:lstStyle/>
                    <a:p>
                      <a:pPr algn="ctr"/>
                      <a:r>
                        <a:rPr lang="en-US" dirty="0"/>
                        <a:t>X4</a:t>
                      </a:r>
                    </a:p>
                  </a:txBody>
                  <a:tcPr/>
                </a:tc>
                <a:tc>
                  <a:txBody>
                    <a:bodyPr/>
                    <a:lstStyle/>
                    <a:p>
                      <a:pPr algn="ctr"/>
                      <a:r>
                        <a:rPr lang="en-US" dirty="0"/>
                        <a:t>log(X4)</a:t>
                      </a:r>
                    </a:p>
                  </a:txBody>
                  <a:tcPr/>
                </a:tc>
                <a:extLst>
                  <a:ext uri="{0D108BD9-81ED-4DB2-BD59-A6C34878D82A}">
                    <a16:rowId xmlns:a16="http://schemas.microsoft.com/office/drawing/2014/main" val="10004"/>
                  </a:ext>
                </a:extLst>
              </a:tr>
              <a:tr h="370840">
                <a:tc>
                  <a:txBody>
                    <a:bodyPr/>
                    <a:lstStyle/>
                    <a:p>
                      <a:pPr algn="ctr"/>
                      <a:r>
                        <a:rPr lang="en-US" dirty="0"/>
                        <a:t>X5</a:t>
                      </a:r>
                    </a:p>
                  </a:txBody>
                  <a:tcPr/>
                </a:tc>
                <a:tc>
                  <a:txBody>
                    <a:bodyPr/>
                    <a:lstStyle/>
                    <a:p>
                      <a:pPr algn="ctr"/>
                      <a:r>
                        <a:rPr lang="en-US" dirty="0"/>
                        <a:t>log(X5)</a:t>
                      </a:r>
                    </a:p>
                  </a:txBody>
                  <a:tcPr/>
                </a:tc>
                <a:extLst>
                  <a:ext uri="{0D108BD9-81ED-4DB2-BD59-A6C34878D82A}">
                    <a16:rowId xmlns:a16="http://schemas.microsoft.com/office/drawing/2014/main" val="10005"/>
                  </a:ext>
                </a:extLst>
              </a:tr>
            </a:tbl>
          </a:graphicData>
        </a:graphic>
      </p:graphicFrame>
      <p:sp>
        <p:nvSpPr>
          <p:cNvPr id="19" name="TextBox 18"/>
          <p:cNvSpPr txBox="1"/>
          <p:nvPr/>
        </p:nvSpPr>
        <p:spPr>
          <a:xfrm>
            <a:off x="685806" y="3867271"/>
            <a:ext cx="3886196" cy="2585323"/>
          </a:xfrm>
          <a:prstGeom prst="rect">
            <a:avLst/>
          </a:prstGeom>
          <a:noFill/>
        </p:spPr>
        <p:txBody>
          <a:bodyPr wrap="square" rtlCol="0">
            <a:spAutoFit/>
          </a:bodyPr>
          <a:lstStyle/>
          <a:p>
            <a:r>
              <a:rPr lang="en-US" dirty="0"/>
              <a:t>The logarithm is a monotonically increasing function.  If X1 &gt; X2 then log(X1) &gt; log(X2).</a:t>
            </a:r>
          </a:p>
          <a:p>
            <a:r>
              <a:rPr lang="en-US" dirty="0"/>
              <a:t>  </a:t>
            </a:r>
          </a:p>
          <a:p>
            <a:r>
              <a:rPr lang="en-US" dirty="0"/>
              <a:t>Therefore consider X1 through X5 in ascending order so that X1 &lt; X2 &lt; X3 &lt; X4 &lt; X5.  </a:t>
            </a:r>
          </a:p>
          <a:p>
            <a:r>
              <a:rPr lang="en-US" dirty="0"/>
              <a:t>Then log(X1) &lt; log(X2) &lt; log(X3) &lt; log(X4) &lt; log(X5).</a:t>
            </a:r>
          </a:p>
        </p:txBody>
      </p:sp>
      <p:sp>
        <p:nvSpPr>
          <p:cNvPr id="21" name="TextBox 20"/>
          <p:cNvSpPr txBox="1"/>
          <p:nvPr/>
        </p:nvSpPr>
        <p:spPr>
          <a:xfrm>
            <a:off x="6553200" y="4623468"/>
            <a:ext cx="4800600" cy="369332"/>
          </a:xfrm>
          <a:prstGeom prst="rect">
            <a:avLst/>
          </a:prstGeom>
          <a:noFill/>
        </p:spPr>
        <p:txBody>
          <a:bodyPr wrap="square" rtlCol="0">
            <a:spAutoFit/>
          </a:bodyPr>
          <a:lstStyle/>
          <a:p>
            <a:r>
              <a:rPr lang="en-US" dirty="0"/>
              <a:t>log(Median(X)) = log(X3) = Median(log(X)) </a:t>
            </a:r>
          </a:p>
        </p:txBody>
      </p:sp>
      <p:sp>
        <p:nvSpPr>
          <p:cNvPr id="22" name="Rectangle 21"/>
          <p:cNvSpPr/>
          <p:nvPr/>
        </p:nvSpPr>
        <p:spPr>
          <a:xfrm>
            <a:off x="4710016" y="2851428"/>
            <a:ext cx="3062385" cy="847117"/>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TextBox 22"/>
          <p:cNvSpPr txBox="1"/>
          <p:nvPr/>
        </p:nvSpPr>
        <p:spPr>
          <a:xfrm>
            <a:off x="6551070" y="5380698"/>
            <a:ext cx="4114800" cy="369332"/>
          </a:xfrm>
          <a:prstGeom prst="rect">
            <a:avLst/>
          </a:prstGeom>
          <a:noFill/>
        </p:spPr>
        <p:txBody>
          <a:bodyPr wrap="square" rtlCol="0">
            <a:spAutoFit/>
          </a:bodyPr>
          <a:lstStyle/>
          <a:p>
            <a:pPr algn="ctr"/>
            <a:r>
              <a:rPr lang="en-US" dirty="0"/>
              <a:t>log(Median(X)) =  Median(log(X)) </a:t>
            </a:r>
          </a:p>
        </p:txBody>
      </p:sp>
      <p:sp>
        <p:nvSpPr>
          <p:cNvPr id="24" name="Rectangle 23"/>
          <p:cNvSpPr/>
          <p:nvPr/>
        </p:nvSpPr>
        <p:spPr>
          <a:xfrm>
            <a:off x="6934200" y="5247264"/>
            <a:ext cx="3276600" cy="696337"/>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Box 2"/>
          <p:cNvSpPr txBox="1"/>
          <p:nvPr/>
        </p:nvSpPr>
        <p:spPr>
          <a:xfrm>
            <a:off x="8077200" y="2792423"/>
            <a:ext cx="2057400" cy="923330"/>
          </a:xfrm>
          <a:prstGeom prst="rect">
            <a:avLst/>
          </a:prstGeom>
          <a:noFill/>
        </p:spPr>
        <p:txBody>
          <a:bodyPr wrap="square" rtlCol="0">
            <a:spAutoFit/>
          </a:bodyPr>
          <a:lstStyle/>
          <a:p>
            <a:r>
              <a:rPr lang="en-US" dirty="0"/>
              <a:t>Because data is now symmetric (median =mean) </a:t>
            </a:r>
          </a:p>
        </p:txBody>
      </p:sp>
      <p:sp>
        <p:nvSpPr>
          <p:cNvPr id="14" name="Rectangle 13">
            <a:extLst>
              <a:ext uri="{FF2B5EF4-FFF2-40B4-BE49-F238E27FC236}">
                <a16:creationId xmlns:a16="http://schemas.microsoft.com/office/drawing/2014/main" id="{44D8EB50-7CA4-7848-84CC-1F350F2AE86C}"/>
              </a:ext>
            </a:extLst>
          </p:cNvPr>
          <p:cNvSpPr/>
          <p:nvPr/>
        </p:nvSpPr>
        <p:spPr>
          <a:xfrm>
            <a:off x="1786638" y="2002641"/>
            <a:ext cx="2263499" cy="923330"/>
          </a:xfrm>
          <a:prstGeom prst="rect">
            <a:avLst/>
          </a:prstGeom>
        </p:spPr>
        <p:txBody>
          <a:bodyPr wrap="square">
            <a:spAutoFit/>
          </a:bodyPr>
          <a:lstStyle/>
          <a:p>
            <a:r>
              <a:rPr lang="en-US" dirty="0"/>
              <a:t>IF Log(x) and Log(y) are normally distributed …. </a:t>
            </a:r>
          </a:p>
        </p:txBody>
      </p:sp>
      <p:cxnSp>
        <p:nvCxnSpPr>
          <p:cNvPr id="25" name="Straight Arrow Connector 24">
            <a:extLst>
              <a:ext uri="{FF2B5EF4-FFF2-40B4-BE49-F238E27FC236}">
                <a16:creationId xmlns:a16="http://schemas.microsoft.com/office/drawing/2014/main" id="{ADB0F626-F4AB-3145-81B9-1CEC651EA0E8}"/>
              </a:ext>
            </a:extLst>
          </p:cNvPr>
          <p:cNvCxnSpPr/>
          <p:nvPr/>
        </p:nvCxnSpPr>
        <p:spPr>
          <a:xfrm>
            <a:off x="3502066" y="2707551"/>
            <a:ext cx="0" cy="56743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F45137E8-BB75-0D4D-86A8-92CA04713E34}"/>
              </a:ext>
            </a:extLst>
          </p:cNvPr>
          <p:cNvCxnSpPr>
            <a:cxnSpLocks/>
          </p:cNvCxnSpPr>
          <p:nvPr/>
        </p:nvCxnSpPr>
        <p:spPr>
          <a:xfrm>
            <a:off x="3498820" y="3340700"/>
            <a:ext cx="107318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988739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fade">
                                      <p:cBhvr>
                                        <p:cTn id="12" dur="500"/>
                                        <p:tgtEl>
                                          <p:spTgt spid="19"/>
                                        </p:tgtEl>
                                      </p:cBhvr>
                                    </p:animEffect>
                                  </p:childTnLst>
                                </p:cTn>
                              </p:par>
                              <p:par>
                                <p:cTn id="13" presetID="10" presetClass="entr" presetSubtype="0" fill="hold" nodeType="with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fade">
                                      <p:cBhvr>
                                        <p:cTn id="15" dur="500"/>
                                        <p:tgtEl>
                                          <p:spTgt spid="18"/>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21"/>
                                        </p:tgtEl>
                                        <p:attrNameLst>
                                          <p:attrName>style.visibility</p:attrName>
                                        </p:attrNameLst>
                                      </p:cBhvr>
                                      <p:to>
                                        <p:strVal val="visible"/>
                                      </p:to>
                                    </p:set>
                                    <p:animEffect transition="in" filter="fade">
                                      <p:cBhvr>
                                        <p:cTn id="20" dur="500"/>
                                        <p:tgtEl>
                                          <p:spTgt spid="21"/>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23"/>
                                        </p:tgtEl>
                                        <p:attrNameLst>
                                          <p:attrName>style.visibility</p:attrName>
                                        </p:attrNameLst>
                                      </p:cBhvr>
                                      <p:to>
                                        <p:strVal val="visible"/>
                                      </p:to>
                                    </p:set>
                                    <p:animEffect transition="in" filter="fade">
                                      <p:cBhvr>
                                        <p:cTn id="25" dur="500"/>
                                        <p:tgtEl>
                                          <p:spTgt spid="23"/>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24"/>
                                        </p:tgtEl>
                                        <p:attrNameLst>
                                          <p:attrName>style.visibility</p:attrName>
                                        </p:attrNameLst>
                                      </p:cBhvr>
                                      <p:to>
                                        <p:strVal val="visible"/>
                                      </p:to>
                                    </p:set>
                                    <p:animEffect transition="in" filter="fade">
                                      <p:cBhvr>
                                        <p:cTn id="28"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9" grpId="0"/>
      <p:bldP spid="21" grpId="0"/>
      <p:bldP spid="23" grpId="0"/>
      <p:bldP spid="24"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CAC29B-47E5-5741-86C1-1B93D85BAC52}"/>
              </a:ext>
            </a:extLst>
          </p:cNvPr>
          <p:cNvSpPr>
            <a:spLocks noGrp="1"/>
          </p:cNvSpPr>
          <p:nvPr>
            <p:ph type="title"/>
          </p:nvPr>
        </p:nvSpPr>
        <p:spPr/>
        <p:txBody>
          <a:bodyPr/>
          <a:lstStyle/>
          <a:p>
            <a:r>
              <a:rPr lang="en-US" dirty="0"/>
              <a:t>Question 2</a:t>
            </a:r>
          </a:p>
        </p:txBody>
      </p:sp>
      <p:pic>
        <p:nvPicPr>
          <p:cNvPr id="3" name="Picture 2">
            <a:extLst>
              <a:ext uri="{FF2B5EF4-FFF2-40B4-BE49-F238E27FC236}">
                <a16:creationId xmlns:a16="http://schemas.microsoft.com/office/drawing/2014/main" id="{10F5748F-B5E4-C240-B532-E49472DAD56C}"/>
              </a:ext>
            </a:extLst>
          </p:cNvPr>
          <p:cNvPicPr>
            <a:picLocks noChangeAspect="1"/>
          </p:cNvPicPr>
          <p:nvPr/>
        </p:nvPicPr>
        <p:blipFill>
          <a:blip r:embed="rId2"/>
          <a:stretch>
            <a:fillRect/>
          </a:stretch>
        </p:blipFill>
        <p:spPr>
          <a:xfrm>
            <a:off x="1981200" y="1803400"/>
            <a:ext cx="8229600" cy="3251200"/>
          </a:xfrm>
          <a:prstGeom prst="rect">
            <a:avLst/>
          </a:prstGeom>
        </p:spPr>
      </p:pic>
      <p:sp>
        <p:nvSpPr>
          <p:cNvPr id="4" name="Oval 3">
            <a:extLst>
              <a:ext uri="{FF2B5EF4-FFF2-40B4-BE49-F238E27FC236}">
                <a16:creationId xmlns:a16="http://schemas.microsoft.com/office/drawing/2014/main" id="{4B48EF82-0803-F046-90EB-DC98B9E50E68}"/>
              </a:ext>
            </a:extLst>
          </p:cNvPr>
          <p:cNvSpPr/>
          <p:nvPr/>
        </p:nvSpPr>
        <p:spPr>
          <a:xfrm>
            <a:off x="2318016" y="3356048"/>
            <a:ext cx="276022" cy="28210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429091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22">
            <a:extLst>
              <a:ext uri="{FF2B5EF4-FFF2-40B4-BE49-F238E27FC236}">
                <a16:creationId xmlns:a16="http://schemas.microsoft.com/office/drawing/2014/main" id="{AA7382AB-6BBE-AB48-A4CF-BD8F080ADA48}"/>
              </a:ext>
            </a:extLst>
          </p:cNvPr>
          <p:cNvPicPr>
            <a:picLocks noChangeAspect="1"/>
          </p:cNvPicPr>
          <p:nvPr/>
        </p:nvPicPr>
        <p:blipFill>
          <a:blip r:embed="rId2"/>
          <a:stretch>
            <a:fillRect/>
          </a:stretch>
        </p:blipFill>
        <p:spPr>
          <a:xfrm>
            <a:off x="361240" y="1072292"/>
            <a:ext cx="11373560" cy="495300"/>
          </a:xfrm>
          <a:prstGeom prst="rect">
            <a:avLst/>
          </a:prstGeom>
        </p:spPr>
      </p:pic>
      <p:sp>
        <p:nvSpPr>
          <p:cNvPr id="2" name="Title 1"/>
          <p:cNvSpPr>
            <a:spLocks noGrp="1"/>
          </p:cNvSpPr>
          <p:nvPr>
            <p:ph type="title"/>
          </p:nvPr>
        </p:nvSpPr>
        <p:spPr>
          <a:xfrm>
            <a:off x="1981200" y="274639"/>
            <a:ext cx="8229600" cy="709969"/>
          </a:xfrm>
        </p:spPr>
        <p:txBody>
          <a:bodyPr>
            <a:normAutofit fontScale="90000"/>
          </a:bodyPr>
          <a:lstStyle/>
          <a:p>
            <a:r>
              <a:rPr lang="en-US" dirty="0"/>
              <a:t>Log Transformations: Theory</a:t>
            </a:r>
          </a:p>
        </p:txBody>
      </p:sp>
      <p:sp>
        <p:nvSpPr>
          <p:cNvPr id="4" name="Slide Number Placeholder 3"/>
          <p:cNvSpPr>
            <a:spLocks noGrp="1"/>
          </p:cNvSpPr>
          <p:nvPr>
            <p:ph type="sldNum" sz="quarter" idx="12"/>
          </p:nvPr>
        </p:nvSpPr>
        <p:spPr>
          <a:xfrm>
            <a:off x="6457950" y="6356351"/>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73D16339-B72B-854C-B6B4-B792DBA7120B}" type="slidenum">
              <a:rPr lang="en-US" smtClean="0"/>
              <a:pPr/>
              <a:t>40</a:t>
            </a:fld>
            <a:endParaRPr lang="en-US" dirty="0"/>
          </a:p>
        </p:txBody>
      </p:sp>
      <p:sp>
        <p:nvSpPr>
          <p:cNvPr id="5" name="TextBox 4"/>
          <p:cNvSpPr txBox="1"/>
          <p:nvPr/>
        </p:nvSpPr>
        <p:spPr>
          <a:xfrm>
            <a:off x="1775261" y="1201014"/>
            <a:ext cx="1501339" cy="461665"/>
          </a:xfrm>
          <a:prstGeom prst="rect">
            <a:avLst/>
          </a:prstGeom>
          <a:noFill/>
        </p:spPr>
        <p:txBody>
          <a:bodyPr wrap="square" rtlCol="0">
            <a:spAutoFit/>
          </a:bodyPr>
          <a:lstStyle/>
          <a:p>
            <a:r>
              <a:rPr lang="en-US" sz="2400" b="1" dirty="0"/>
              <a:t>Prop 3:</a:t>
            </a:r>
          </a:p>
        </p:txBody>
      </p:sp>
      <p:sp>
        <p:nvSpPr>
          <p:cNvPr id="17" name="TextBox 16"/>
          <p:cNvSpPr txBox="1"/>
          <p:nvPr/>
        </p:nvSpPr>
        <p:spPr>
          <a:xfrm>
            <a:off x="5979570" y="1198729"/>
            <a:ext cx="1640430" cy="461665"/>
          </a:xfrm>
          <a:prstGeom prst="rect">
            <a:avLst/>
          </a:prstGeom>
          <a:noFill/>
        </p:spPr>
        <p:txBody>
          <a:bodyPr wrap="square" rtlCol="0">
            <a:spAutoFit/>
          </a:bodyPr>
          <a:lstStyle/>
          <a:p>
            <a:r>
              <a:rPr lang="en-US" sz="2400" b="1" dirty="0"/>
              <a:t>Prop 4a:</a:t>
            </a:r>
            <a:endParaRPr lang="en-US" b="1" dirty="0"/>
          </a:p>
        </p:txBody>
      </p:sp>
      <p:sp>
        <p:nvSpPr>
          <p:cNvPr id="20" name="TextBox 19"/>
          <p:cNvSpPr txBox="1"/>
          <p:nvPr/>
        </p:nvSpPr>
        <p:spPr>
          <a:xfrm>
            <a:off x="12420600" y="4410614"/>
            <a:ext cx="3505200" cy="1754326"/>
          </a:xfrm>
          <a:prstGeom prst="rect">
            <a:avLst/>
          </a:prstGeom>
          <a:noFill/>
        </p:spPr>
        <p:txBody>
          <a:bodyPr wrap="square" rtlCol="0">
            <a:spAutoFit/>
          </a:bodyPr>
          <a:lstStyle/>
          <a:p>
            <a:r>
              <a:rPr lang="en-US" dirty="0"/>
              <a:t>Mean(log(X)) – Mean(log(Y))</a:t>
            </a:r>
          </a:p>
          <a:p>
            <a:endParaRPr lang="en-US" dirty="0"/>
          </a:p>
          <a:p>
            <a:r>
              <a:rPr lang="en-US" dirty="0"/>
              <a:t>Median(log(X)) – Median(log(Y))</a:t>
            </a:r>
          </a:p>
          <a:p>
            <a:endParaRPr lang="en-US" dirty="0"/>
          </a:p>
          <a:p>
            <a:r>
              <a:rPr lang="en-US" dirty="0"/>
              <a:t>Log(Median(X)) – Log(Median(Y))</a:t>
            </a:r>
          </a:p>
        </p:txBody>
      </p:sp>
      <mc:AlternateContent xmlns:mc="http://schemas.openxmlformats.org/markup-compatibility/2006" xmlns:a14="http://schemas.microsoft.com/office/drawing/2010/main">
        <mc:Choice Requires="a14">
          <p:sp>
            <p:nvSpPr>
              <p:cNvPr id="14" name="TextBox 13"/>
              <p:cNvSpPr txBox="1"/>
              <p:nvPr/>
            </p:nvSpPr>
            <p:spPr>
              <a:xfrm>
                <a:off x="2133600" y="1818367"/>
                <a:ext cx="2611420" cy="516745"/>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func>
                        <m:funcPr>
                          <m:ctrlPr>
                            <a:rPr lang="en-US" i="1">
                              <a:latin typeface="Cambria Math" panose="02040503050406030204" pitchFamily="18" charset="0"/>
                            </a:rPr>
                          </m:ctrlPr>
                        </m:funcPr>
                        <m:fName>
                          <m:r>
                            <m:rPr>
                              <m:sty m:val="p"/>
                            </m:rPr>
                            <a:rPr lang="en-US">
                              <a:latin typeface="Cambria Math" charset="0"/>
                            </a:rPr>
                            <m:t>log</m:t>
                          </m:r>
                        </m:fName>
                        <m:e>
                          <m:d>
                            <m:dPr>
                              <m:ctrlPr>
                                <a:rPr lang="en-US" i="1">
                                  <a:latin typeface="Cambria Math" panose="02040503050406030204" pitchFamily="18" charset="0"/>
                                </a:rPr>
                              </m:ctrlPr>
                            </m:dPr>
                            <m:e>
                              <m:r>
                                <a:rPr lang="en-US" i="1">
                                  <a:latin typeface="Cambria Math" charset="0"/>
                                </a:rPr>
                                <m:t>𝑋</m:t>
                              </m:r>
                            </m:e>
                          </m:d>
                        </m:e>
                      </m:func>
                      <m:r>
                        <a:rPr lang="en-US" i="1">
                          <a:latin typeface="Cambria Math" charset="0"/>
                        </a:rPr>
                        <m:t>−</m:t>
                      </m:r>
                      <m:func>
                        <m:funcPr>
                          <m:ctrlPr>
                            <a:rPr lang="en-US" i="1">
                              <a:latin typeface="Cambria Math" panose="02040503050406030204" pitchFamily="18" charset="0"/>
                            </a:rPr>
                          </m:ctrlPr>
                        </m:funcPr>
                        <m:fName>
                          <m:r>
                            <m:rPr>
                              <m:sty m:val="p"/>
                            </m:rPr>
                            <a:rPr lang="en-US">
                              <a:latin typeface="Cambria Math" charset="0"/>
                            </a:rPr>
                            <m:t>log</m:t>
                          </m:r>
                        </m:fName>
                        <m:e>
                          <m:d>
                            <m:dPr>
                              <m:ctrlPr>
                                <a:rPr lang="en-US" i="1">
                                  <a:latin typeface="Cambria Math" panose="02040503050406030204" pitchFamily="18" charset="0"/>
                                </a:rPr>
                              </m:ctrlPr>
                            </m:dPr>
                            <m:e>
                              <m:r>
                                <a:rPr lang="en-US" i="1">
                                  <a:latin typeface="Cambria Math" charset="0"/>
                                </a:rPr>
                                <m:t>𝑌</m:t>
                              </m:r>
                            </m:e>
                          </m:d>
                        </m:e>
                      </m:func>
                      <m:r>
                        <a:rPr lang="en-US" i="1">
                          <a:latin typeface="Cambria Math" charset="0"/>
                        </a:rPr>
                        <m:t>=</m:t>
                      </m:r>
                      <m:r>
                        <m:rPr>
                          <m:sty m:val="p"/>
                        </m:rPr>
                        <a:rPr lang="en-US">
                          <a:latin typeface="Cambria Math" charset="0"/>
                        </a:rPr>
                        <m:t>log</m:t>
                      </m:r>
                      <m:r>
                        <a:rPr lang="en-US" i="1">
                          <a:latin typeface="Cambria Math" charset="0"/>
                        </a:rPr>
                        <m:t>⁡(</m:t>
                      </m:r>
                      <m:f>
                        <m:fPr>
                          <m:ctrlPr>
                            <a:rPr lang="bg-BG" i="1">
                              <a:latin typeface="Cambria Math" panose="02040503050406030204" pitchFamily="18" charset="0"/>
                            </a:rPr>
                          </m:ctrlPr>
                        </m:fPr>
                        <m:num>
                          <m:r>
                            <a:rPr lang="en-US" i="1">
                              <a:latin typeface="Cambria Math" charset="0"/>
                            </a:rPr>
                            <m:t>𝑋</m:t>
                          </m:r>
                        </m:num>
                        <m:den>
                          <m:r>
                            <a:rPr lang="en-US" i="1">
                              <a:latin typeface="Cambria Math" charset="0"/>
                            </a:rPr>
                            <m:t>𝑌</m:t>
                          </m:r>
                        </m:den>
                      </m:f>
                      <m:r>
                        <a:rPr lang="en-US" i="1">
                          <a:latin typeface="Cambria Math" charset="0"/>
                        </a:rPr>
                        <m:t>)</m:t>
                      </m:r>
                    </m:oMath>
                  </m:oMathPara>
                </a14:m>
                <a:endParaRPr lang="en-US" dirty="0"/>
              </a:p>
            </p:txBody>
          </p:sp>
        </mc:Choice>
        <mc:Fallback xmlns="">
          <p:sp>
            <p:nvSpPr>
              <p:cNvPr id="14" name="TextBox 13"/>
              <p:cNvSpPr txBox="1">
                <a:spLocks noRot="1" noChangeAspect="1" noMove="1" noResize="1" noEditPoints="1" noAdjustHandles="1" noChangeArrowheads="1" noChangeShapeType="1" noTextEdit="1"/>
              </p:cNvSpPr>
              <p:nvPr/>
            </p:nvSpPr>
            <p:spPr>
              <a:xfrm>
                <a:off x="2133600" y="1818367"/>
                <a:ext cx="2611420" cy="516745"/>
              </a:xfrm>
              <a:prstGeom prst="rect">
                <a:avLst/>
              </a:prstGeom>
              <a:blipFill>
                <a:blip r:embed="rId3"/>
                <a:stretch>
                  <a:fillRect l="-1942" t="-2439" r="-1456" b="-1463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5" name="TextBox 24"/>
              <p:cNvSpPr txBox="1"/>
              <p:nvPr/>
            </p:nvSpPr>
            <p:spPr>
              <a:xfrm>
                <a:off x="5937238" y="1932083"/>
                <a:ext cx="1149353" cy="289310"/>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p>
                        <m:sSupPr>
                          <m:ctrlPr>
                            <a:rPr lang="en-US" i="1">
                              <a:latin typeface="Cambria Math" panose="02040503050406030204" pitchFamily="18" charset="0"/>
                            </a:rPr>
                          </m:ctrlPr>
                        </m:sSupPr>
                        <m:e>
                          <m:r>
                            <a:rPr lang="en-US" i="1">
                              <a:latin typeface="Cambria Math" charset="0"/>
                            </a:rPr>
                            <m:t>𝑒</m:t>
                          </m:r>
                        </m:e>
                        <m:sup>
                          <m:r>
                            <m:rPr>
                              <m:sty m:val="p"/>
                            </m:rPr>
                            <a:rPr lang="en-US">
                              <a:latin typeface="Cambria Math" charset="0"/>
                            </a:rPr>
                            <m:t>log</m:t>
                          </m:r>
                          <m:r>
                            <a:rPr lang="en-US" i="1">
                              <a:latin typeface="Cambria Math" charset="0"/>
                            </a:rPr>
                            <m:t>⁡(</m:t>
                          </m:r>
                          <m:r>
                            <a:rPr lang="en-US" i="1">
                              <a:latin typeface="Cambria Math" charset="0"/>
                            </a:rPr>
                            <m:t>𝑥</m:t>
                          </m:r>
                          <m:r>
                            <a:rPr lang="en-US" i="1">
                              <a:latin typeface="Cambria Math" charset="0"/>
                            </a:rPr>
                            <m:t>)</m:t>
                          </m:r>
                        </m:sup>
                      </m:sSup>
                      <m:r>
                        <a:rPr lang="en-US" i="1">
                          <a:latin typeface="Cambria Math" charset="0"/>
                        </a:rPr>
                        <m:t>=</m:t>
                      </m:r>
                      <m:r>
                        <a:rPr lang="en-US" i="1">
                          <a:latin typeface="Cambria Math" charset="0"/>
                        </a:rPr>
                        <m:t>𝑋</m:t>
                      </m:r>
                    </m:oMath>
                  </m:oMathPara>
                </a14:m>
                <a:endParaRPr lang="en-US" dirty="0"/>
              </a:p>
            </p:txBody>
          </p:sp>
        </mc:Choice>
        <mc:Fallback xmlns="">
          <p:sp>
            <p:nvSpPr>
              <p:cNvPr id="25" name="TextBox 24"/>
              <p:cNvSpPr txBox="1">
                <a:spLocks noRot="1" noChangeAspect="1" noMove="1" noResize="1" noEditPoints="1" noAdjustHandles="1" noChangeArrowheads="1" noChangeShapeType="1" noTextEdit="1"/>
              </p:cNvSpPr>
              <p:nvPr/>
            </p:nvSpPr>
            <p:spPr>
              <a:xfrm>
                <a:off x="5937238" y="1932083"/>
                <a:ext cx="1149353" cy="289310"/>
              </a:xfrm>
              <a:prstGeom prst="rect">
                <a:avLst/>
              </a:prstGeom>
              <a:blipFill>
                <a:blip r:embed="rId4"/>
                <a:stretch>
                  <a:fillRect l="-2198" t="-13043" r="-3297" b="-8696"/>
                </a:stretch>
              </a:blipFill>
            </p:spPr>
            <p:txBody>
              <a:bodyPr/>
              <a:lstStyle/>
              <a:p>
                <a:r>
                  <a:rPr lang="en-US">
                    <a:noFill/>
                  </a:rPr>
                  <a:t> </a:t>
                </a:r>
              </a:p>
            </p:txBody>
          </p:sp>
        </mc:Fallback>
      </mc:AlternateContent>
      <p:sp>
        <p:nvSpPr>
          <p:cNvPr id="26" name="TextBox 25"/>
          <p:cNvSpPr txBox="1"/>
          <p:nvPr/>
        </p:nvSpPr>
        <p:spPr>
          <a:xfrm>
            <a:off x="1676400" y="3208814"/>
            <a:ext cx="5638800" cy="461665"/>
          </a:xfrm>
          <a:prstGeom prst="rect">
            <a:avLst/>
          </a:prstGeom>
          <a:noFill/>
        </p:spPr>
        <p:txBody>
          <a:bodyPr wrap="square" rtlCol="0">
            <a:spAutoFit/>
          </a:bodyPr>
          <a:lstStyle/>
          <a:p>
            <a:r>
              <a:rPr lang="en-US" sz="2400" b="1" dirty="0"/>
              <a:t>e is a pretty remarkable number!:</a:t>
            </a:r>
            <a:endParaRPr lang="en-US" b="1" dirty="0"/>
          </a:p>
        </p:txBody>
      </p:sp>
      <p:pic>
        <p:nvPicPr>
          <p:cNvPr id="28" name="Picture 27"/>
          <p:cNvPicPr>
            <a:picLocks noChangeAspect="1"/>
          </p:cNvPicPr>
          <p:nvPr/>
        </p:nvPicPr>
        <p:blipFill>
          <a:blip r:embed="rId5"/>
          <a:stretch>
            <a:fillRect/>
          </a:stretch>
        </p:blipFill>
        <p:spPr>
          <a:xfrm>
            <a:off x="2827320" y="4390459"/>
            <a:ext cx="1460500" cy="698500"/>
          </a:xfrm>
          <a:prstGeom prst="rect">
            <a:avLst/>
          </a:prstGeom>
        </p:spPr>
      </p:pic>
      <p:pic>
        <p:nvPicPr>
          <p:cNvPr id="29" name="Picture 28"/>
          <p:cNvPicPr>
            <a:picLocks noChangeAspect="1"/>
          </p:cNvPicPr>
          <p:nvPr/>
        </p:nvPicPr>
        <p:blipFill>
          <a:blip r:embed="rId6"/>
          <a:stretch>
            <a:fillRect/>
          </a:stretch>
        </p:blipFill>
        <p:spPr>
          <a:xfrm>
            <a:off x="2840020" y="4961959"/>
            <a:ext cx="1803400" cy="571500"/>
          </a:xfrm>
          <a:prstGeom prst="rect">
            <a:avLst/>
          </a:prstGeom>
        </p:spPr>
      </p:pic>
      <p:pic>
        <p:nvPicPr>
          <p:cNvPr id="30" name="Picture 29"/>
          <p:cNvPicPr>
            <a:picLocks noChangeAspect="1"/>
          </p:cNvPicPr>
          <p:nvPr/>
        </p:nvPicPr>
        <p:blipFill>
          <a:blip r:embed="rId7"/>
          <a:stretch>
            <a:fillRect/>
          </a:stretch>
        </p:blipFill>
        <p:spPr>
          <a:xfrm>
            <a:off x="2738420" y="3826213"/>
            <a:ext cx="2006600" cy="647700"/>
          </a:xfrm>
          <a:prstGeom prst="rect">
            <a:avLst/>
          </a:prstGeom>
        </p:spPr>
      </p:pic>
      <p:pic>
        <p:nvPicPr>
          <p:cNvPr id="31" name="Picture 30"/>
          <p:cNvPicPr>
            <a:picLocks noChangeAspect="1"/>
          </p:cNvPicPr>
          <p:nvPr/>
        </p:nvPicPr>
        <p:blipFill>
          <a:blip r:embed="rId8"/>
          <a:stretch>
            <a:fillRect/>
          </a:stretch>
        </p:blipFill>
        <p:spPr>
          <a:xfrm>
            <a:off x="5492750" y="4066571"/>
            <a:ext cx="4267200" cy="723900"/>
          </a:xfrm>
          <a:prstGeom prst="rect">
            <a:avLst/>
          </a:prstGeom>
        </p:spPr>
      </p:pic>
      <p:pic>
        <p:nvPicPr>
          <p:cNvPr id="32" name="Picture 31"/>
          <p:cNvPicPr>
            <a:picLocks noChangeAspect="1"/>
          </p:cNvPicPr>
          <p:nvPr/>
        </p:nvPicPr>
        <p:blipFill>
          <a:blip r:embed="rId9"/>
          <a:stretch>
            <a:fillRect/>
          </a:stretch>
        </p:blipFill>
        <p:spPr>
          <a:xfrm>
            <a:off x="6788150" y="4790471"/>
            <a:ext cx="1308100" cy="647700"/>
          </a:xfrm>
          <a:prstGeom prst="rect">
            <a:avLst/>
          </a:prstGeom>
        </p:spPr>
      </p:pic>
      <p:pic>
        <p:nvPicPr>
          <p:cNvPr id="33" name="Picture 32"/>
          <p:cNvPicPr>
            <a:picLocks noChangeAspect="1"/>
          </p:cNvPicPr>
          <p:nvPr/>
        </p:nvPicPr>
        <p:blipFill>
          <a:blip r:embed="rId10"/>
          <a:stretch>
            <a:fillRect/>
          </a:stretch>
        </p:blipFill>
        <p:spPr>
          <a:xfrm>
            <a:off x="3672086" y="5748417"/>
            <a:ext cx="5753100" cy="355600"/>
          </a:xfrm>
          <a:prstGeom prst="rect">
            <a:avLst/>
          </a:prstGeom>
        </p:spPr>
      </p:pic>
      <p:pic>
        <p:nvPicPr>
          <p:cNvPr id="34" name="Picture 33"/>
          <p:cNvPicPr>
            <a:picLocks noChangeAspect="1"/>
          </p:cNvPicPr>
          <p:nvPr/>
        </p:nvPicPr>
        <p:blipFill>
          <a:blip r:embed="rId11"/>
          <a:stretch>
            <a:fillRect/>
          </a:stretch>
        </p:blipFill>
        <p:spPr>
          <a:xfrm>
            <a:off x="3201970" y="5715001"/>
            <a:ext cx="470116" cy="386167"/>
          </a:xfrm>
          <a:prstGeom prst="rect">
            <a:avLst/>
          </a:prstGeom>
        </p:spPr>
      </p:pic>
      <p:sp>
        <p:nvSpPr>
          <p:cNvPr id="35" name="Rectangle 34"/>
          <p:cNvSpPr/>
          <p:nvPr/>
        </p:nvSpPr>
        <p:spPr>
          <a:xfrm>
            <a:off x="2089366" y="1748542"/>
            <a:ext cx="2711234" cy="696337"/>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35"/>
          <p:cNvSpPr/>
          <p:nvPr/>
        </p:nvSpPr>
        <p:spPr>
          <a:xfrm>
            <a:off x="5903370" y="1756432"/>
            <a:ext cx="1259430" cy="696337"/>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TextBox 18">
            <a:extLst>
              <a:ext uri="{FF2B5EF4-FFF2-40B4-BE49-F238E27FC236}">
                <a16:creationId xmlns:a16="http://schemas.microsoft.com/office/drawing/2014/main" id="{B6B784E1-F8D5-45C0-8577-B1465076FED3}"/>
              </a:ext>
            </a:extLst>
          </p:cNvPr>
          <p:cNvSpPr txBox="1"/>
          <p:nvPr/>
        </p:nvSpPr>
        <p:spPr>
          <a:xfrm>
            <a:off x="7770790" y="1198728"/>
            <a:ext cx="1640430" cy="461665"/>
          </a:xfrm>
          <a:prstGeom prst="rect">
            <a:avLst/>
          </a:prstGeom>
          <a:noFill/>
        </p:spPr>
        <p:txBody>
          <a:bodyPr wrap="square" rtlCol="0">
            <a:spAutoFit/>
          </a:bodyPr>
          <a:lstStyle/>
          <a:p>
            <a:r>
              <a:rPr lang="en-US" sz="2400" b="1" dirty="0"/>
              <a:t>Prop 4b:</a:t>
            </a:r>
            <a:endParaRPr lang="en-US" b="1" dirty="0"/>
          </a:p>
        </p:txBody>
      </p:sp>
      <p:sp>
        <p:nvSpPr>
          <p:cNvPr id="21" name="Rectangle 20">
            <a:extLst>
              <a:ext uri="{FF2B5EF4-FFF2-40B4-BE49-F238E27FC236}">
                <a16:creationId xmlns:a16="http://schemas.microsoft.com/office/drawing/2014/main" id="{E55AA1D2-45FC-4522-BFA8-7DCB718CA7A4}"/>
              </a:ext>
            </a:extLst>
          </p:cNvPr>
          <p:cNvSpPr/>
          <p:nvPr/>
        </p:nvSpPr>
        <p:spPr>
          <a:xfrm>
            <a:off x="7770790" y="1756432"/>
            <a:ext cx="1830410" cy="688447"/>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mc:AlternateContent xmlns:mc="http://schemas.openxmlformats.org/markup-compatibility/2006" xmlns:a14="http://schemas.microsoft.com/office/drawing/2010/main">
        <mc:Choice Requires="a14">
          <p:sp>
            <p:nvSpPr>
              <p:cNvPr id="22" name="TextBox 21">
                <a:extLst>
                  <a:ext uri="{FF2B5EF4-FFF2-40B4-BE49-F238E27FC236}">
                    <a16:creationId xmlns:a16="http://schemas.microsoft.com/office/drawing/2014/main" id="{10FBD5FA-2D82-4934-B8CD-8AFE54C8CF73}"/>
                  </a:ext>
                </a:extLst>
              </p:cNvPr>
              <p:cNvSpPr txBox="1"/>
              <p:nvPr/>
            </p:nvSpPr>
            <p:spPr>
              <a:xfrm>
                <a:off x="7831440" y="1952055"/>
                <a:ext cx="1455655" cy="28847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p>
                        <m:sSupPr>
                          <m:ctrlPr>
                            <a:rPr lang="en-US" i="1">
                              <a:latin typeface="Cambria Math" panose="02040503050406030204" pitchFamily="18" charset="0"/>
                            </a:rPr>
                          </m:ctrlPr>
                        </m:sSupPr>
                        <m:e>
                          <m:r>
                            <a:rPr lang="en-US" i="1">
                              <a:latin typeface="Cambria Math" panose="02040503050406030204" pitchFamily="18" charset="0"/>
                            </a:rPr>
                            <m:t>10</m:t>
                          </m:r>
                        </m:e>
                        <m:sup>
                          <m:sSub>
                            <m:sSubPr>
                              <m:ctrlPr>
                                <a:rPr lang="en-US" i="1">
                                  <a:latin typeface="Cambria Math" panose="02040503050406030204" pitchFamily="18" charset="0"/>
                                </a:rPr>
                              </m:ctrlPr>
                            </m:sSubPr>
                            <m:e>
                              <m:r>
                                <a:rPr lang="en-US" i="1">
                                  <a:latin typeface="Cambria Math" panose="02040503050406030204" pitchFamily="18" charset="0"/>
                                </a:rPr>
                                <m:t>𝑙𝑜𝑔</m:t>
                              </m:r>
                            </m:e>
                            <m:sub>
                              <m:r>
                                <a:rPr lang="en-US" i="1">
                                  <a:latin typeface="Cambria Math" panose="02040503050406030204" pitchFamily="18" charset="0"/>
                                </a:rPr>
                                <m:t>10</m:t>
                              </m:r>
                            </m:sub>
                          </m:sSub>
                          <m:r>
                            <a:rPr lang="en-US" i="1">
                              <a:latin typeface="Cambria Math" charset="0"/>
                            </a:rPr>
                            <m:t>⁡(</m:t>
                          </m:r>
                          <m:r>
                            <a:rPr lang="en-US" i="1">
                              <a:latin typeface="Cambria Math" charset="0"/>
                            </a:rPr>
                            <m:t>𝑥</m:t>
                          </m:r>
                          <m:r>
                            <a:rPr lang="en-US" i="1">
                              <a:latin typeface="Cambria Math" charset="0"/>
                            </a:rPr>
                            <m:t>)</m:t>
                          </m:r>
                        </m:sup>
                      </m:sSup>
                      <m:r>
                        <a:rPr lang="en-US" i="1">
                          <a:latin typeface="Cambria Math" charset="0"/>
                        </a:rPr>
                        <m:t>=</m:t>
                      </m:r>
                      <m:r>
                        <a:rPr lang="en-US" i="1">
                          <a:latin typeface="Cambria Math" charset="0"/>
                        </a:rPr>
                        <m:t>𝑋</m:t>
                      </m:r>
                    </m:oMath>
                  </m:oMathPara>
                </a14:m>
                <a:endParaRPr lang="en-US" dirty="0"/>
              </a:p>
            </p:txBody>
          </p:sp>
        </mc:Choice>
        <mc:Fallback xmlns="">
          <p:sp>
            <p:nvSpPr>
              <p:cNvPr id="22" name="TextBox 21">
                <a:extLst>
                  <a:ext uri="{FF2B5EF4-FFF2-40B4-BE49-F238E27FC236}">
                    <a16:creationId xmlns:a16="http://schemas.microsoft.com/office/drawing/2014/main" id="{10FBD5FA-2D82-4934-B8CD-8AFE54C8CF73}"/>
                  </a:ext>
                </a:extLst>
              </p:cNvPr>
              <p:cNvSpPr txBox="1">
                <a:spLocks noRot="1" noChangeAspect="1" noMove="1" noResize="1" noEditPoints="1" noAdjustHandles="1" noChangeArrowheads="1" noChangeShapeType="1" noTextEdit="1"/>
              </p:cNvSpPr>
              <p:nvPr/>
            </p:nvSpPr>
            <p:spPr>
              <a:xfrm>
                <a:off x="7831440" y="1952055"/>
                <a:ext cx="1455655" cy="288477"/>
              </a:xfrm>
              <a:prstGeom prst="rect">
                <a:avLst/>
              </a:prstGeom>
              <a:blipFill>
                <a:blip r:embed="rId12"/>
                <a:stretch>
                  <a:fillRect l="-3448" t="-8333" r="-2586" b="-8333"/>
                </a:stretch>
              </a:blipFill>
            </p:spPr>
            <p:txBody>
              <a:bodyPr/>
              <a:lstStyle/>
              <a:p>
                <a:r>
                  <a:rPr lang="en-US">
                    <a:noFill/>
                  </a:rPr>
                  <a:t> </a:t>
                </a:r>
              </a:p>
            </p:txBody>
          </p:sp>
        </mc:Fallback>
      </mc:AlternateContent>
    </p:spTree>
    <p:extLst>
      <p:ext uri="{BB962C8B-B14F-4D97-AF65-F5344CB8AC3E}">
        <p14:creationId xmlns:p14="http://schemas.microsoft.com/office/powerpoint/2010/main" val="5738432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fade">
                                      <p:cBhvr>
                                        <p:cTn id="10" dur="500"/>
                                        <p:tgtEl>
                                          <p:spTgt spid="3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500"/>
                                        <p:tgtEl>
                                          <p:spTgt spid="14"/>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7"/>
                                        </p:tgtEl>
                                        <p:attrNameLst>
                                          <p:attrName>style.visibility</p:attrName>
                                        </p:attrNameLst>
                                      </p:cBhvr>
                                      <p:to>
                                        <p:strVal val="visible"/>
                                      </p:to>
                                    </p:set>
                                    <p:animEffect transition="in" filter="fade">
                                      <p:cBhvr>
                                        <p:cTn id="18" dur="500"/>
                                        <p:tgtEl>
                                          <p:spTgt spid="17"/>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25"/>
                                        </p:tgtEl>
                                        <p:attrNameLst>
                                          <p:attrName>style.visibility</p:attrName>
                                        </p:attrNameLst>
                                      </p:cBhvr>
                                      <p:to>
                                        <p:strVal val="visible"/>
                                      </p:to>
                                    </p:set>
                                    <p:animEffect transition="in" filter="fade">
                                      <p:cBhvr>
                                        <p:cTn id="21" dur="500"/>
                                        <p:tgtEl>
                                          <p:spTgt spid="25"/>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6"/>
                                        </p:tgtEl>
                                        <p:attrNameLst>
                                          <p:attrName>style.visibility</p:attrName>
                                        </p:attrNameLst>
                                      </p:cBhvr>
                                      <p:to>
                                        <p:strVal val="visible"/>
                                      </p:to>
                                    </p:set>
                                    <p:animEffect transition="in" filter="fade">
                                      <p:cBhvr>
                                        <p:cTn id="24" dur="500"/>
                                        <p:tgtEl>
                                          <p:spTgt spid="36"/>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26"/>
                                        </p:tgtEl>
                                        <p:attrNameLst>
                                          <p:attrName>style.visibility</p:attrName>
                                        </p:attrNameLst>
                                      </p:cBhvr>
                                      <p:to>
                                        <p:strVal val="visible"/>
                                      </p:to>
                                    </p:set>
                                    <p:animEffect transition="in" filter="fade">
                                      <p:cBhvr>
                                        <p:cTn id="29" dur="500"/>
                                        <p:tgtEl>
                                          <p:spTgt spid="26"/>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30"/>
                                        </p:tgtEl>
                                        <p:attrNameLst>
                                          <p:attrName>style.visibility</p:attrName>
                                        </p:attrNameLst>
                                      </p:cBhvr>
                                      <p:to>
                                        <p:strVal val="visible"/>
                                      </p:to>
                                    </p:set>
                                    <p:animEffect transition="in" filter="fade">
                                      <p:cBhvr>
                                        <p:cTn id="34" dur="500"/>
                                        <p:tgtEl>
                                          <p:spTgt spid="30"/>
                                        </p:tgtEl>
                                      </p:cBhvr>
                                    </p:animEffect>
                                  </p:childTnLst>
                                </p:cTn>
                              </p:par>
                              <p:par>
                                <p:cTn id="35" presetID="10" presetClass="entr" presetSubtype="0" fill="hold" nodeType="withEffect">
                                  <p:stCondLst>
                                    <p:cond delay="0"/>
                                  </p:stCondLst>
                                  <p:childTnLst>
                                    <p:set>
                                      <p:cBhvr>
                                        <p:cTn id="36" dur="1" fill="hold">
                                          <p:stCondLst>
                                            <p:cond delay="0"/>
                                          </p:stCondLst>
                                        </p:cTn>
                                        <p:tgtEl>
                                          <p:spTgt spid="28"/>
                                        </p:tgtEl>
                                        <p:attrNameLst>
                                          <p:attrName>style.visibility</p:attrName>
                                        </p:attrNameLst>
                                      </p:cBhvr>
                                      <p:to>
                                        <p:strVal val="visible"/>
                                      </p:to>
                                    </p:set>
                                    <p:animEffect transition="in" filter="fade">
                                      <p:cBhvr>
                                        <p:cTn id="37" dur="500"/>
                                        <p:tgtEl>
                                          <p:spTgt spid="28"/>
                                        </p:tgtEl>
                                      </p:cBhvr>
                                    </p:animEffect>
                                  </p:childTnLst>
                                </p:cTn>
                              </p:par>
                              <p:par>
                                <p:cTn id="38" presetID="10" presetClass="entr" presetSubtype="0" fill="hold" nodeType="withEffect">
                                  <p:stCondLst>
                                    <p:cond delay="0"/>
                                  </p:stCondLst>
                                  <p:childTnLst>
                                    <p:set>
                                      <p:cBhvr>
                                        <p:cTn id="39" dur="1" fill="hold">
                                          <p:stCondLst>
                                            <p:cond delay="0"/>
                                          </p:stCondLst>
                                        </p:cTn>
                                        <p:tgtEl>
                                          <p:spTgt spid="29"/>
                                        </p:tgtEl>
                                        <p:attrNameLst>
                                          <p:attrName>style.visibility</p:attrName>
                                        </p:attrNameLst>
                                      </p:cBhvr>
                                      <p:to>
                                        <p:strVal val="visible"/>
                                      </p:to>
                                    </p:set>
                                    <p:animEffect transition="in" filter="fade">
                                      <p:cBhvr>
                                        <p:cTn id="40" dur="500"/>
                                        <p:tgtEl>
                                          <p:spTgt spid="29"/>
                                        </p:tgtEl>
                                      </p:cBhvr>
                                    </p:animEffect>
                                  </p:childTnLst>
                                </p:cTn>
                              </p:par>
                              <p:par>
                                <p:cTn id="41" presetID="10" presetClass="entr" presetSubtype="0" fill="hold" nodeType="withEffect">
                                  <p:stCondLst>
                                    <p:cond delay="0"/>
                                  </p:stCondLst>
                                  <p:childTnLst>
                                    <p:set>
                                      <p:cBhvr>
                                        <p:cTn id="42" dur="1" fill="hold">
                                          <p:stCondLst>
                                            <p:cond delay="0"/>
                                          </p:stCondLst>
                                        </p:cTn>
                                        <p:tgtEl>
                                          <p:spTgt spid="31"/>
                                        </p:tgtEl>
                                        <p:attrNameLst>
                                          <p:attrName>style.visibility</p:attrName>
                                        </p:attrNameLst>
                                      </p:cBhvr>
                                      <p:to>
                                        <p:strVal val="visible"/>
                                      </p:to>
                                    </p:set>
                                    <p:animEffect transition="in" filter="fade">
                                      <p:cBhvr>
                                        <p:cTn id="43" dur="500"/>
                                        <p:tgtEl>
                                          <p:spTgt spid="31"/>
                                        </p:tgtEl>
                                      </p:cBhvr>
                                    </p:animEffect>
                                  </p:childTnLst>
                                </p:cTn>
                              </p:par>
                              <p:par>
                                <p:cTn id="44" presetID="10" presetClass="entr" presetSubtype="0" fill="hold" nodeType="withEffect">
                                  <p:stCondLst>
                                    <p:cond delay="0"/>
                                  </p:stCondLst>
                                  <p:childTnLst>
                                    <p:set>
                                      <p:cBhvr>
                                        <p:cTn id="45" dur="1" fill="hold">
                                          <p:stCondLst>
                                            <p:cond delay="0"/>
                                          </p:stCondLst>
                                        </p:cTn>
                                        <p:tgtEl>
                                          <p:spTgt spid="32"/>
                                        </p:tgtEl>
                                        <p:attrNameLst>
                                          <p:attrName>style.visibility</p:attrName>
                                        </p:attrNameLst>
                                      </p:cBhvr>
                                      <p:to>
                                        <p:strVal val="visible"/>
                                      </p:to>
                                    </p:set>
                                    <p:animEffect transition="in" filter="fade">
                                      <p:cBhvr>
                                        <p:cTn id="46" dur="500"/>
                                        <p:tgtEl>
                                          <p:spTgt spid="32"/>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33"/>
                                        </p:tgtEl>
                                        <p:attrNameLst>
                                          <p:attrName>style.visibility</p:attrName>
                                        </p:attrNameLst>
                                      </p:cBhvr>
                                      <p:to>
                                        <p:strVal val="visible"/>
                                      </p:to>
                                    </p:set>
                                    <p:animEffect transition="in" filter="fade">
                                      <p:cBhvr>
                                        <p:cTn id="51" dur="500"/>
                                        <p:tgtEl>
                                          <p:spTgt spid="33"/>
                                        </p:tgtEl>
                                      </p:cBhvr>
                                    </p:animEffect>
                                  </p:childTnLst>
                                </p:cTn>
                              </p:par>
                              <p:par>
                                <p:cTn id="52" presetID="10" presetClass="entr" presetSubtype="0" fill="hold" nodeType="withEffect">
                                  <p:stCondLst>
                                    <p:cond delay="0"/>
                                  </p:stCondLst>
                                  <p:childTnLst>
                                    <p:set>
                                      <p:cBhvr>
                                        <p:cTn id="53" dur="1" fill="hold">
                                          <p:stCondLst>
                                            <p:cond delay="0"/>
                                          </p:stCondLst>
                                        </p:cTn>
                                        <p:tgtEl>
                                          <p:spTgt spid="34"/>
                                        </p:tgtEl>
                                        <p:attrNameLst>
                                          <p:attrName>style.visibility</p:attrName>
                                        </p:attrNameLst>
                                      </p:cBhvr>
                                      <p:to>
                                        <p:strVal val="visible"/>
                                      </p:to>
                                    </p:set>
                                    <p:animEffect transition="in" filter="fade">
                                      <p:cBhvr>
                                        <p:cTn id="54" dur="500"/>
                                        <p:tgtEl>
                                          <p:spTgt spid="34"/>
                                        </p:tgtEl>
                                      </p:cBhvr>
                                    </p:animEffec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grpId="0" nodeType="clickEffect">
                                  <p:stCondLst>
                                    <p:cond delay="0"/>
                                  </p:stCondLst>
                                  <p:childTnLst>
                                    <p:set>
                                      <p:cBhvr>
                                        <p:cTn id="58" dur="1" fill="hold">
                                          <p:stCondLst>
                                            <p:cond delay="0"/>
                                          </p:stCondLst>
                                        </p:cTn>
                                        <p:tgtEl>
                                          <p:spTgt spid="19"/>
                                        </p:tgtEl>
                                        <p:attrNameLst>
                                          <p:attrName>style.visibility</p:attrName>
                                        </p:attrNameLst>
                                      </p:cBhvr>
                                      <p:to>
                                        <p:strVal val="visible"/>
                                      </p:to>
                                    </p:set>
                                    <p:animEffect transition="in" filter="fade">
                                      <p:cBhvr>
                                        <p:cTn id="59" dur="500"/>
                                        <p:tgtEl>
                                          <p:spTgt spid="19"/>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21"/>
                                        </p:tgtEl>
                                        <p:attrNameLst>
                                          <p:attrName>style.visibility</p:attrName>
                                        </p:attrNameLst>
                                      </p:cBhvr>
                                      <p:to>
                                        <p:strVal val="visible"/>
                                      </p:to>
                                    </p:set>
                                    <p:animEffect transition="in" filter="fade">
                                      <p:cBhvr>
                                        <p:cTn id="62" dur="500"/>
                                        <p:tgtEl>
                                          <p:spTgt spid="21"/>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22"/>
                                        </p:tgtEl>
                                        <p:attrNameLst>
                                          <p:attrName>style.visibility</p:attrName>
                                        </p:attrNameLst>
                                      </p:cBhvr>
                                      <p:to>
                                        <p:strVal val="visible"/>
                                      </p:to>
                                    </p:set>
                                    <p:animEffect transition="in" filter="fade">
                                      <p:cBhvr>
                                        <p:cTn id="65"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7" grpId="0"/>
      <p:bldP spid="14" grpId="0"/>
      <p:bldP spid="25" grpId="0"/>
      <p:bldP spid="26" grpId="0"/>
      <p:bldP spid="35" grpId="0" animBg="1"/>
      <p:bldP spid="36" grpId="0" animBg="1"/>
      <p:bldP spid="19" grpId="0"/>
      <p:bldP spid="21" grpId="0" animBg="1"/>
      <p:bldP spid="22"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B4B1A60B-6A37-D243-89A3-74F81D408270}"/>
              </a:ext>
            </a:extLst>
          </p:cNvPr>
          <p:cNvPicPr>
            <a:picLocks noChangeAspect="1"/>
          </p:cNvPicPr>
          <p:nvPr/>
        </p:nvPicPr>
        <p:blipFill>
          <a:blip r:embed="rId2"/>
          <a:stretch>
            <a:fillRect/>
          </a:stretch>
        </p:blipFill>
        <p:spPr>
          <a:xfrm>
            <a:off x="361240" y="1072292"/>
            <a:ext cx="11373560" cy="495300"/>
          </a:xfrm>
          <a:prstGeom prst="rect">
            <a:avLst/>
          </a:prstGeom>
        </p:spPr>
      </p:pic>
      <p:sp>
        <p:nvSpPr>
          <p:cNvPr id="2" name="Title 1"/>
          <p:cNvSpPr>
            <a:spLocks noGrp="1"/>
          </p:cNvSpPr>
          <p:nvPr>
            <p:ph type="title"/>
          </p:nvPr>
        </p:nvSpPr>
        <p:spPr>
          <a:xfrm>
            <a:off x="152400" y="335586"/>
            <a:ext cx="11353800" cy="709969"/>
          </a:xfrm>
        </p:spPr>
        <p:txBody>
          <a:bodyPr>
            <a:normAutofit fontScale="90000"/>
          </a:bodyPr>
          <a:lstStyle/>
          <a:p>
            <a:r>
              <a:rPr lang="en-US" dirty="0"/>
              <a:t>Log (base e) Transformations: Theory</a:t>
            </a:r>
          </a:p>
        </p:txBody>
      </p:sp>
      <p:sp>
        <p:nvSpPr>
          <p:cNvPr id="5" name="TextBox 4"/>
          <p:cNvSpPr txBox="1"/>
          <p:nvPr/>
        </p:nvSpPr>
        <p:spPr>
          <a:xfrm>
            <a:off x="7162800" y="1071019"/>
            <a:ext cx="1828800" cy="461665"/>
          </a:xfrm>
          <a:prstGeom prst="rect">
            <a:avLst/>
          </a:prstGeom>
          <a:noFill/>
        </p:spPr>
        <p:txBody>
          <a:bodyPr wrap="square" rtlCol="0">
            <a:spAutoFit/>
          </a:bodyPr>
          <a:lstStyle/>
          <a:p>
            <a:r>
              <a:rPr lang="en-US" sz="2400" b="1" dirty="0"/>
              <a:t>Prop 3:</a:t>
            </a:r>
          </a:p>
        </p:txBody>
      </p:sp>
      <p:sp>
        <p:nvSpPr>
          <p:cNvPr id="17" name="TextBox 16"/>
          <p:cNvSpPr txBox="1"/>
          <p:nvPr/>
        </p:nvSpPr>
        <p:spPr>
          <a:xfrm>
            <a:off x="7183420" y="2038983"/>
            <a:ext cx="1808180" cy="461665"/>
          </a:xfrm>
          <a:prstGeom prst="rect">
            <a:avLst/>
          </a:prstGeom>
          <a:noFill/>
        </p:spPr>
        <p:txBody>
          <a:bodyPr wrap="square" rtlCol="0">
            <a:spAutoFit/>
          </a:bodyPr>
          <a:lstStyle/>
          <a:p>
            <a:r>
              <a:rPr lang="en-US" sz="2400" b="1" dirty="0"/>
              <a:t>Prop 4a:</a:t>
            </a:r>
            <a:endParaRPr lang="en-US" b="1" dirty="0"/>
          </a:p>
        </p:txBody>
      </p:sp>
      <mc:AlternateContent xmlns:mc="http://schemas.openxmlformats.org/markup-compatibility/2006" xmlns:a14="http://schemas.microsoft.com/office/drawing/2010/main">
        <mc:Choice Requires="a14">
          <p:sp>
            <p:nvSpPr>
              <p:cNvPr id="20" name="TextBox 19"/>
              <p:cNvSpPr txBox="1"/>
              <p:nvPr/>
            </p:nvSpPr>
            <p:spPr>
              <a:xfrm>
                <a:off x="685800" y="3014757"/>
                <a:ext cx="9829800" cy="3751604"/>
              </a:xfrm>
              <a:prstGeom prst="rect">
                <a:avLst/>
              </a:prstGeom>
              <a:noFill/>
            </p:spPr>
            <p:txBody>
              <a:bodyPr wrap="square" rtlCol="0">
                <a:spAutoFit/>
              </a:bodyPr>
              <a:lstStyle/>
              <a:p>
                <a:r>
                  <a:rPr lang="en-US" sz="2400" b="1" u="sng" dirty="0"/>
                  <a:t>Derivation:</a:t>
                </a:r>
              </a:p>
              <a:p>
                <a14:m>
                  <m:oMath xmlns:m="http://schemas.openxmlformats.org/officeDocument/2006/math">
                    <m:r>
                      <a:rPr lang="en-US" sz="2400" i="1">
                        <a:latin typeface="Cambria Math" charset="0"/>
                      </a:rPr>
                      <m:t>𝑀𝑒𝑎𝑛</m:t>
                    </m:r>
                    <m:r>
                      <a:rPr lang="en-US" sz="2400" i="1">
                        <a:latin typeface="Cambria Math" charset="0"/>
                      </a:rPr>
                      <m:t>(</m:t>
                    </m:r>
                    <m:func>
                      <m:funcPr>
                        <m:ctrlPr>
                          <a:rPr lang="en-US" sz="2400" i="1">
                            <a:latin typeface="Cambria Math" panose="02040503050406030204" pitchFamily="18" charset="0"/>
                          </a:rPr>
                        </m:ctrlPr>
                      </m:funcPr>
                      <m:fName>
                        <m:r>
                          <m:rPr>
                            <m:sty m:val="p"/>
                          </m:rPr>
                          <a:rPr lang="en-US" sz="2400">
                            <a:latin typeface="Cambria Math" charset="0"/>
                          </a:rPr>
                          <m:t>log</m:t>
                        </m:r>
                      </m:fName>
                      <m:e>
                        <m:d>
                          <m:dPr>
                            <m:ctrlPr>
                              <a:rPr lang="en-US" sz="2400" i="1">
                                <a:latin typeface="Cambria Math" panose="02040503050406030204" pitchFamily="18" charset="0"/>
                              </a:rPr>
                            </m:ctrlPr>
                          </m:dPr>
                          <m:e>
                            <m:r>
                              <a:rPr lang="en-US" sz="2400" i="1">
                                <a:latin typeface="Cambria Math" charset="0"/>
                              </a:rPr>
                              <m:t>𝑋</m:t>
                            </m:r>
                          </m:e>
                        </m:d>
                        <m:r>
                          <a:rPr lang="en-US" sz="2400" i="1">
                            <a:latin typeface="Cambria Math" charset="0"/>
                          </a:rPr>
                          <m:t>)</m:t>
                        </m:r>
                      </m:e>
                    </m:func>
                    <m:r>
                      <a:rPr lang="en-US" sz="2400" i="1">
                        <a:latin typeface="Cambria Math" charset="0"/>
                      </a:rPr>
                      <m:t>−⁡</m:t>
                    </m:r>
                    <m:r>
                      <a:rPr lang="en-US" sz="2400" i="1">
                        <a:latin typeface="Cambria Math" charset="0"/>
                      </a:rPr>
                      <m:t>𝑀𝑒𝑎𝑛</m:t>
                    </m:r>
                    <m:r>
                      <a:rPr lang="en-US" sz="2400" i="1">
                        <a:latin typeface="Cambria Math" charset="0"/>
                      </a:rPr>
                      <m:t>(</m:t>
                    </m:r>
                    <m:r>
                      <a:rPr lang="en-US" sz="2400" i="1">
                        <a:latin typeface="Cambria Math" charset="0"/>
                      </a:rPr>
                      <m:t>𝑙𝑜𝑔</m:t>
                    </m:r>
                    <m:d>
                      <m:dPr>
                        <m:ctrlPr>
                          <a:rPr lang="en-US" sz="2400" i="1">
                            <a:latin typeface="Cambria Math" panose="02040503050406030204" pitchFamily="18" charset="0"/>
                          </a:rPr>
                        </m:ctrlPr>
                      </m:dPr>
                      <m:e>
                        <m:r>
                          <a:rPr lang="en-US" sz="2400" i="1">
                            <a:latin typeface="Cambria Math" charset="0"/>
                          </a:rPr>
                          <m:t>𝑌</m:t>
                        </m:r>
                      </m:e>
                    </m:d>
                    <m:r>
                      <a:rPr lang="en-US" sz="2400" i="1">
                        <a:latin typeface="Cambria Math" charset="0"/>
                      </a:rPr>
                      <m:t>)=</m:t>
                    </m:r>
                    <m:r>
                      <a:rPr lang="en-US" sz="2400" i="1">
                        <a:latin typeface="Cambria Math" charset="0"/>
                        <a:ea typeface="Cambria Math" charset="0"/>
                        <a:cs typeface="Cambria Math" charset="0"/>
                      </a:rPr>
                      <m:t>𝛿</m:t>
                    </m:r>
                    <m:r>
                      <a:rPr lang="en-US" sz="2400" i="1">
                        <a:latin typeface="Cambria Math" charset="0"/>
                        <a:ea typeface="Cambria Math" charset="0"/>
                        <a:cs typeface="Cambria Math" charset="0"/>
                      </a:rPr>
                      <m:t> </m:t>
                    </m:r>
                  </m:oMath>
                </a14:m>
                <a:r>
                  <a:rPr lang="en-US" sz="2400" dirty="0"/>
                  <a:t>         Diff of means on log scale</a:t>
                </a:r>
              </a:p>
              <a:p>
                <a14:m>
                  <m:oMath xmlns:m="http://schemas.openxmlformats.org/officeDocument/2006/math">
                    <m:r>
                      <a:rPr lang="en-US" sz="2400" i="1">
                        <a:latin typeface="Cambria Math" charset="0"/>
                      </a:rPr>
                      <m:t>𝑀𝑒𝑑𝑖𝑎𝑛</m:t>
                    </m:r>
                    <m:r>
                      <a:rPr lang="en-US" sz="2400" i="1">
                        <a:latin typeface="Cambria Math" charset="0"/>
                      </a:rPr>
                      <m:t>(</m:t>
                    </m:r>
                    <m:func>
                      <m:funcPr>
                        <m:ctrlPr>
                          <a:rPr lang="en-US" sz="2400" i="1">
                            <a:latin typeface="Cambria Math" panose="02040503050406030204" pitchFamily="18" charset="0"/>
                          </a:rPr>
                        </m:ctrlPr>
                      </m:funcPr>
                      <m:fName>
                        <m:r>
                          <m:rPr>
                            <m:sty m:val="p"/>
                          </m:rPr>
                          <a:rPr lang="en-US" sz="2400">
                            <a:latin typeface="Cambria Math" charset="0"/>
                          </a:rPr>
                          <m:t>log</m:t>
                        </m:r>
                      </m:fName>
                      <m:e>
                        <m:d>
                          <m:dPr>
                            <m:ctrlPr>
                              <a:rPr lang="en-US" sz="2400" i="1">
                                <a:latin typeface="Cambria Math" panose="02040503050406030204" pitchFamily="18" charset="0"/>
                              </a:rPr>
                            </m:ctrlPr>
                          </m:dPr>
                          <m:e>
                            <m:r>
                              <a:rPr lang="en-US" sz="2400" i="1">
                                <a:latin typeface="Cambria Math" charset="0"/>
                              </a:rPr>
                              <m:t>𝑋</m:t>
                            </m:r>
                          </m:e>
                        </m:d>
                        <m:r>
                          <a:rPr lang="en-US" sz="2400" i="1">
                            <a:latin typeface="Cambria Math" charset="0"/>
                          </a:rPr>
                          <m:t>)</m:t>
                        </m:r>
                      </m:e>
                    </m:func>
                    <m:r>
                      <a:rPr lang="en-US" sz="2400" i="1">
                        <a:latin typeface="Cambria Math" charset="0"/>
                      </a:rPr>
                      <m:t>−⁡</m:t>
                    </m:r>
                    <m:r>
                      <a:rPr lang="en-US" sz="2400" i="1">
                        <a:latin typeface="Cambria Math" charset="0"/>
                      </a:rPr>
                      <m:t>𝑀𝑒𝑑𝑖𝑎𝑛</m:t>
                    </m:r>
                    <m:r>
                      <a:rPr lang="en-US" sz="2400" i="1">
                        <a:latin typeface="Cambria Math" charset="0"/>
                      </a:rPr>
                      <m:t>(</m:t>
                    </m:r>
                    <m:r>
                      <a:rPr lang="en-US" sz="2400" i="1">
                        <a:latin typeface="Cambria Math" charset="0"/>
                      </a:rPr>
                      <m:t>𝑙𝑜𝑔</m:t>
                    </m:r>
                    <m:d>
                      <m:dPr>
                        <m:ctrlPr>
                          <a:rPr lang="en-US" sz="2400" i="1">
                            <a:latin typeface="Cambria Math" panose="02040503050406030204" pitchFamily="18" charset="0"/>
                          </a:rPr>
                        </m:ctrlPr>
                      </m:dPr>
                      <m:e>
                        <m:r>
                          <a:rPr lang="en-US" sz="2400" i="1">
                            <a:latin typeface="Cambria Math" charset="0"/>
                          </a:rPr>
                          <m:t>𝑌</m:t>
                        </m:r>
                        <m:r>
                          <a:rPr lang="en-US" sz="2400" i="1">
                            <a:latin typeface="Cambria Math" charset="0"/>
                          </a:rPr>
                          <m:t>)</m:t>
                        </m:r>
                      </m:e>
                    </m:d>
                    <m:r>
                      <a:rPr lang="en-US" sz="2400" i="1">
                        <a:latin typeface="Cambria Math" charset="0"/>
                      </a:rPr>
                      <m:t>=</m:t>
                    </m:r>
                    <m:r>
                      <a:rPr lang="en-US" sz="2400" i="1">
                        <a:latin typeface="Cambria Math" charset="0"/>
                        <a:ea typeface="Cambria Math" charset="0"/>
                        <a:cs typeface="Cambria Math" charset="0"/>
                      </a:rPr>
                      <m:t>𝛿</m:t>
                    </m:r>
                  </m:oMath>
                </a14:m>
                <a:r>
                  <a:rPr lang="en-US" sz="2400" i="1" dirty="0">
                    <a:latin typeface="Cambria Math" charset="0"/>
                    <a:ea typeface="Cambria Math" charset="0"/>
                    <a:cs typeface="Cambria Math" charset="0"/>
                  </a:rPr>
                  <a:t>	</a:t>
                </a:r>
                <a:r>
                  <a:rPr lang="en-US" sz="2400" dirty="0"/>
                  <a:t>Prop 1</a:t>
                </a:r>
                <a:endParaRPr lang="en-US" sz="2400" i="1" dirty="0">
                  <a:latin typeface="Cambria Math" charset="0"/>
                  <a:ea typeface="Cambria Math" charset="0"/>
                  <a:cs typeface="Cambria Math" charset="0"/>
                </a:endParaRPr>
              </a:p>
              <a:p>
                <a14:m>
                  <m:oMath xmlns:m="http://schemas.openxmlformats.org/officeDocument/2006/math">
                    <m:func>
                      <m:funcPr>
                        <m:ctrlPr>
                          <a:rPr lang="en-US" sz="2400" i="1">
                            <a:latin typeface="Cambria Math" panose="02040503050406030204" pitchFamily="18" charset="0"/>
                          </a:rPr>
                        </m:ctrlPr>
                      </m:funcPr>
                      <m:fName>
                        <m:r>
                          <m:rPr>
                            <m:sty m:val="p"/>
                          </m:rPr>
                          <a:rPr lang="en-US" sz="2400">
                            <a:latin typeface="Cambria Math" charset="0"/>
                          </a:rPr>
                          <m:t>log</m:t>
                        </m:r>
                      </m:fName>
                      <m:e>
                        <m:d>
                          <m:dPr>
                            <m:ctrlPr>
                              <a:rPr lang="en-US" sz="2400" i="1">
                                <a:latin typeface="Cambria Math" panose="02040503050406030204" pitchFamily="18" charset="0"/>
                              </a:rPr>
                            </m:ctrlPr>
                          </m:dPr>
                          <m:e>
                            <m:r>
                              <a:rPr lang="en-US" sz="2400" i="1">
                                <a:latin typeface="Cambria Math" charset="0"/>
                              </a:rPr>
                              <m:t>𝑀𝑒𝑑𝑖𝑎𝑛</m:t>
                            </m:r>
                            <m:d>
                              <m:dPr>
                                <m:ctrlPr>
                                  <a:rPr lang="en-US" sz="2400" i="1">
                                    <a:latin typeface="Cambria Math" panose="02040503050406030204" pitchFamily="18" charset="0"/>
                                  </a:rPr>
                                </m:ctrlPr>
                              </m:dPr>
                              <m:e>
                                <m:r>
                                  <a:rPr lang="en-US" sz="2400" i="1">
                                    <a:latin typeface="Cambria Math" charset="0"/>
                                  </a:rPr>
                                  <m:t>𝑋</m:t>
                                </m:r>
                              </m:e>
                            </m:d>
                          </m:e>
                        </m:d>
                      </m:e>
                    </m:func>
                    <m:r>
                      <a:rPr lang="en-US" sz="2400" i="1">
                        <a:latin typeface="Cambria Math" charset="0"/>
                      </a:rPr>
                      <m:t>−</m:t>
                    </m:r>
                    <m:r>
                      <m:rPr>
                        <m:sty m:val="p"/>
                      </m:rPr>
                      <a:rPr lang="en-US" sz="2400">
                        <a:latin typeface="Cambria Math" charset="0"/>
                      </a:rPr>
                      <m:t>log</m:t>
                    </m:r>
                    <m:r>
                      <a:rPr lang="en-US" sz="2400" i="1">
                        <a:latin typeface="Cambria Math" charset="0"/>
                      </a:rPr>
                      <m:t>⁡(</m:t>
                    </m:r>
                    <m:r>
                      <a:rPr lang="en-US" sz="2400" i="1">
                        <a:latin typeface="Cambria Math" charset="0"/>
                      </a:rPr>
                      <m:t>𝑀𝑒𝑑𝑖𝑎𝑛</m:t>
                    </m:r>
                    <m:d>
                      <m:dPr>
                        <m:ctrlPr>
                          <a:rPr lang="en-US" sz="2400" i="1">
                            <a:latin typeface="Cambria Math" panose="02040503050406030204" pitchFamily="18" charset="0"/>
                          </a:rPr>
                        </m:ctrlPr>
                      </m:dPr>
                      <m:e>
                        <m:r>
                          <a:rPr lang="en-US" sz="2400" i="1">
                            <a:latin typeface="Cambria Math" charset="0"/>
                          </a:rPr>
                          <m:t>𝑌</m:t>
                        </m:r>
                        <m:r>
                          <a:rPr lang="en-US" sz="2400" i="1">
                            <a:latin typeface="Cambria Math" charset="0"/>
                          </a:rPr>
                          <m:t>)</m:t>
                        </m:r>
                      </m:e>
                    </m:d>
                    <m:r>
                      <a:rPr lang="en-US" sz="2400" i="1">
                        <a:latin typeface="Cambria Math" charset="0"/>
                      </a:rPr>
                      <m:t>=</m:t>
                    </m:r>
                    <m:r>
                      <a:rPr lang="en-US" sz="2400" i="1">
                        <a:latin typeface="Cambria Math" charset="0"/>
                        <a:ea typeface="Cambria Math" charset="0"/>
                        <a:cs typeface="Cambria Math" charset="0"/>
                      </a:rPr>
                      <m:t>𝛿</m:t>
                    </m:r>
                  </m:oMath>
                </a14:m>
                <a:r>
                  <a:rPr lang="en-US" sz="2400" dirty="0"/>
                  <a:t>    Prop 2</a:t>
                </a:r>
              </a:p>
              <a:p>
                <a:r>
                  <a:rPr lang="en-US" sz="2400" dirty="0"/>
                  <a:t>log</a:t>
                </a:r>
                <a14:m>
                  <m:oMath xmlns:m="http://schemas.openxmlformats.org/officeDocument/2006/math">
                    <m:f>
                      <m:fPr>
                        <m:ctrlPr>
                          <a:rPr lang="bg-BG" sz="2400" i="1">
                            <a:latin typeface="Cambria Math" panose="02040503050406030204" pitchFamily="18" charset="0"/>
                          </a:rPr>
                        </m:ctrlPr>
                      </m:fPr>
                      <m:num>
                        <m:r>
                          <a:rPr lang="en-US" sz="2400" i="1">
                            <a:latin typeface="Cambria Math" charset="0"/>
                          </a:rPr>
                          <m:t>𝑀𝑒𝑑𝑖𝑎𝑛</m:t>
                        </m:r>
                        <m:r>
                          <a:rPr lang="en-US" sz="2400" i="1">
                            <a:latin typeface="Cambria Math" charset="0"/>
                          </a:rPr>
                          <m:t>(</m:t>
                        </m:r>
                        <m:r>
                          <a:rPr lang="en-US" sz="2400" i="1">
                            <a:latin typeface="Cambria Math" charset="0"/>
                          </a:rPr>
                          <m:t>𝑋</m:t>
                        </m:r>
                        <m:r>
                          <a:rPr lang="en-US" sz="2400" i="1">
                            <a:latin typeface="Cambria Math" charset="0"/>
                          </a:rPr>
                          <m:t>)</m:t>
                        </m:r>
                      </m:num>
                      <m:den>
                        <m:r>
                          <a:rPr lang="en-US" sz="2400" i="1">
                            <a:latin typeface="Cambria Math" charset="0"/>
                          </a:rPr>
                          <m:t>𝑀𝑒𝑑𝑖𝑎𝑛</m:t>
                        </m:r>
                        <m:r>
                          <a:rPr lang="en-US" sz="2400" i="1">
                            <a:latin typeface="Cambria Math" charset="0"/>
                          </a:rPr>
                          <m:t>(</m:t>
                        </m:r>
                        <m:r>
                          <a:rPr lang="en-US" sz="2400" i="1">
                            <a:latin typeface="Cambria Math" charset="0"/>
                          </a:rPr>
                          <m:t>𝑌</m:t>
                        </m:r>
                        <m:r>
                          <a:rPr lang="en-US" sz="2400" i="1">
                            <a:latin typeface="Cambria Math" charset="0"/>
                          </a:rPr>
                          <m:t>)</m:t>
                        </m:r>
                      </m:den>
                    </m:f>
                    <m:r>
                      <a:rPr lang="en-US" sz="2400" i="1">
                        <a:latin typeface="Cambria Math" charset="0"/>
                      </a:rPr>
                      <m:t>=</m:t>
                    </m:r>
                    <m:r>
                      <a:rPr lang="en-US" sz="2400" i="1">
                        <a:latin typeface="Cambria Math" charset="0"/>
                        <a:ea typeface="Cambria Math" charset="0"/>
                        <a:cs typeface="Cambria Math" charset="0"/>
                      </a:rPr>
                      <m:t>𝛿</m:t>
                    </m:r>
                  </m:oMath>
                </a14:m>
                <a:r>
                  <a:rPr lang="en-US" sz="2400" dirty="0"/>
                  <a:t>				Prop 3</a:t>
                </a:r>
              </a:p>
              <a:p>
                <a:r>
                  <a:rPr lang="en-US" sz="2400" dirty="0"/>
                  <a:t>Therefore:</a:t>
                </a:r>
              </a:p>
              <a:p>
                <a14:m>
                  <m:oMath xmlns:m="http://schemas.openxmlformats.org/officeDocument/2006/math">
                    <m:sSup>
                      <m:sSupPr>
                        <m:ctrlPr>
                          <a:rPr lang="en-US" sz="2400" i="1">
                            <a:latin typeface="Cambria Math" panose="02040503050406030204" pitchFamily="18" charset="0"/>
                          </a:rPr>
                        </m:ctrlPr>
                      </m:sSupPr>
                      <m:e>
                        <m:sSup>
                          <m:sSupPr>
                            <m:ctrlPr>
                              <a:rPr lang="en-US" sz="2400" i="1">
                                <a:latin typeface="Cambria Math" panose="02040503050406030204" pitchFamily="18" charset="0"/>
                              </a:rPr>
                            </m:ctrlPr>
                          </m:sSupPr>
                          <m:e>
                            <m:r>
                              <a:rPr lang="en-US" sz="2400" i="1">
                                <a:latin typeface="Cambria Math" charset="0"/>
                              </a:rPr>
                              <m:t>𝑒</m:t>
                            </m:r>
                          </m:e>
                          <m:sup>
                            <m:r>
                              <a:rPr lang="en-US" sz="2400" i="1">
                                <a:latin typeface="Cambria Math" charset="0"/>
                                <a:ea typeface="Cambria Math" charset="0"/>
                                <a:cs typeface="Cambria Math" charset="0"/>
                              </a:rPr>
                              <m:t>𝛿</m:t>
                            </m:r>
                          </m:sup>
                        </m:sSup>
                        <m:r>
                          <a:rPr lang="en-US" sz="2400" i="1">
                            <a:latin typeface="Cambria Math" charset="0"/>
                          </a:rPr>
                          <m:t>=</m:t>
                        </m:r>
                        <m:r>
                          <a:rPr lang="en-US" sz="2400" i="1">
                            <a:latin typeface="Cambria Math" charset="0"/>
                          </a:rPr>
                          <m:t>𝑒</m:t>
                        </m:r>
                      </m:e>
                      <m:sup>
                        <m:r>
                          <m:rPr>
                            <m:nor/>
                          </m:rPr>
                          <a:rPr lang="en-US" sz="2400" dirty="0"/>
                          <m:t>log</m:t>
                        </m:r>
                        <m:f>
                          <m:fPr>
                            <m:ctrlPr>
                              <a:rPr lang="bg-BG" sz="2400" i="1">
                                <a:latin typeface="Cambria Math" panose="02040503050406030204" pitchFamily="18" charset="0"/>
                              </a:rPr>
                            </m:ctrlPr>
                          </m:fPr>
                          <m:num>
                            <m:r>
                              <a:rPr lang="en-US" sz="2400" i="1">
                                <a:latin typeface="Cambria Math" charset="0"/>
                              </a:rPr>
                              <m:t>𝑀𝑒𝑑𝑖𝑎𝑛</m:t>
                            </m:r>
                            <m:r>
                              <a:rPr lang="en-US" sz="2400" i="1">
                                <a:latin typeface="Cambria Math" charset="0"/>
                              </a:rPr>
                              <m:t>(</m:t>
                            </m:r>
                            <m:r>
                              <a:rPr lang="en-US" sz="2400" i="1">
                                <a:latin typeface="Cambria Math" charset="0"/>
                              </a:rPr>
                              <m:t>𝑋</m:t>
                            </m:r>
                            <m:r>
                              <a:rPr lang="en-US" sz="2400" i="1">
                                <a:latin typeface="Cambria Math" charset="0"/>
                              </a:rPr>
                              <m:t>)</m:t>
                            </m:r>
                          </m:num>
                          <m:den>
                            <m:r>
                              <a:rPr lang="en-US" sz="2400" i="1">
                                <a:latin typeface="Cambria Math" charset="0"/>
                              </a:rPr>
                              <m:t>𝑀𝑒𝑑𝑖𝑎𝑛</m:t>
                            </m:r>
                            <m:r>
                              <a:rPr lang="en-US" sz="2400" i="1">
                                <a:latin typeface="Cambria Math" charset="0"/>
                              </a:rPr>
                              <m:t>(</m:t>
                            </m:r>
                            <m:r>
                              <a:rPr lang="en-US" sz="2400" i="1">
                                <a:latin typeface="Cambria Math" charset="0"/>
                              </a:rPr>
                              <m:t>𝑌</m:t>
                            </m:r>
                            <m:r>
                              <a:rPr lang="en-US" sz="2400" i="1">
                                <a:latin typeface="Cambria Math" charset="0"/>
                              </a:rPr>
                              <m:t>)</m:t>
                            </m:r>
                          </m:den>
                        </m:f>
                      </m:sup>
                    </m:sSup>
                  </m:oMath>
                </a14:m>
                <a:r>
                  <a:rPr lang="en-US" sz="2400" dirty="0"/>
                  <a:t>=</a:t>
                </a:r>
                <a14:m>
                  <m:oMath xmlns:m="http://schemas.openxmlformats.org/officeDocument/2006/math">
                    <m:f>
                      <m:fPr>
                        <m:ctrlPr>
                          <a:rPr lang="bg-BG" sz="2400" i="1">
                            <a:latin typeface="Cambria Math" panose="02040503050406030204" pitchFamily="18" charset="0"/>
                          </a:rPr>
                        </m:ctrlPr>
                      </m:fPr>
                      <m:num>
                        <m:r>
                          <a:rPr lang="en-US" sz="2400" i="1">
                            <a:latin typeface="Cambria Math" charset="0"/>
                          </a:rPr>
                          <m:t>𝑀𝑒𝑑𝑖𝑎𝑛</m:t>
                        </m:r>
                        <m:r>
                          <a:rPr lang="en-US" sz="2400" i="1">
                            <a:latin typeface="Cambria Math" charset="0"/>
                          </a:rPr>
                          <m:t>(</m:t>
                        </m:r>
                        <m:r>
                          <a:rPr lang="en-US" sz="2400" i="1">
                            <a:latin typeface="Cambria Math" charset="0"/>
                          </a:rPr>
                          <m:t>𝑋</m:t>
                        </m:r>
                        <m:r>
                          <a:rPr lang="en-US" sz="2400" i="1">
                            <a:latin typeface="Cambria Math" charset="0"/>
                          </a:rPr>
                          <m:t>)</m:t>
                        </m:r>
                      </m:num>
                      <m:den>
                        <m:r>
                          <a:rPr lang="en-US" sz="2400" i="1">
                            <a:latin typeface="Cambria Math" charset="0"/>
                          </a:rPr>
                          <m:t>𝑀𝑒𝑑𝑖𝑎𝑛</m:t>
                        </m:r>
                        <m:r>
                          <a:rPr lang="en-US" sz="2400" i="1">
                            <a:latin typeface="Cambria Math" charset="0"/>
                          </a:rPr>
                          <m:t>(</m:t>
                        </m:r>
                        <m:r>
                          <a:rPr lang="en-US" sz="2400" i="1">
                            <a:latin typeface="Cambria Math" charset="0"/>
                          </a:rPr>
                          <m:t>𝑌</m:t>
                        </m:r>
                        <m:r>
                          <a:rPr lang="en-US" sz="2400" i="1">
                            <a:latin typeface="Cambria Math" charset="0"/>
                          </a:rPr>
                          <m:t>)</m:t>
                        </m:r>
                      </m:den>
                    </m:f>
                  </m:oMath>
                </a14:m>
                <a:r>
                  <a:rPr lang="en-US" sz="2400" dirty="0"/>
                  <a:t>			Prop 4a</a:t>
                </a:r>
              </a:p>
              <a:p>
                <a14:m>
                  <m:oMath xmlns:m="http://schemas.openxmlformats.org/officeDocument/2006/math">
                    <m:sSup>
                      <m:sSupPr>
                        <m:ctrlPr>
                          <a:rPr lang="en-US" sz="2400" i="1">
                            <a:latin typeface="Cambria Math" panose="02040503050406030204" pitchFamily="18" charset="0"/>
                          </a:rPr>
                        </m:ctrlPr>
                      </m:sSupPr>
                      <m:e>
                        <m:r>
                          <a:rPr lang="en-US" sz="2400" i="1">
                            <a:latin typeface="Cambria Math" charset="0"/>
                          </a:rPr>
                          <m:t>𝑒</m:t>
                        </m:r>
                      </m:e>
                      <m:sup>
                        <m:r>
                          <a:rPr lang="en-US" sz="2400" i="1">
                            <a:latin typeface="Cambria Math" charset="0"/>
                            <a:ea typeface="Cambria Math" charset="0"/>
                            <a:cs typeface="Cambria Math" charset="0"/>
                          </a:rPr>
                          <m:t>𝛿</m:t>
                        </m:r>
                      </m:sup>
                    </m:sSup>
                  </m:oMath>
                </a14:m>
                <a:r>
                  <a:rPr lang="en-US" sz="2400" dirty="0"/>
                  <a:t>=</a:t>
                </a:r>
                <a14:m>
                  <m:oMath xmlns:m="http://schemas.openxmlformats.org/officeDocument/2006/math">
                    <m:f>
                      <m:fPr>
                        <m:ctrlPr>
                          <a:rPr lang="bg-BG" sz="2400" i="1">
                            <a:latin typeface="Cambria Math" panose="02040503050406030204" pitchFamily="18" charset="0"/>
                          </a:rPr>
                        </m:ctrlPr>
                      </m:fPr>
                      <m:num>
                        <m:r>
                          <a:rPr lang="en-US" sz="2400" i="1">
                            <a:latin typeface="Cambria Math" charset="0"/>
                          </a:rPr>
                          <m:t>𝑀𝑒𝑑𝑖𝑎𝑛</m:t>
                        </m:r>
                        <m:r>
                          <a:rPr lang="en-US" sz="2400" i="1">
                            <a:latin typeface="Cambria Math" charset="0"/>
                          </a:rPr>
                          <m:t>(</m:t>
                        </m:r>
                        <m:r>
                          <a:rPr lang="en-US" sz="2400" i="1">
                            <a:latin typeface="Cambria Math" charset="0"/>
                          </a:rPr>
                          <m:t>𝑋</m:t>
                        </m:r>
                        <m:r>
                          <a:rPr lang="en-US" sz="2400" i="1">
                            <a:latin typeface="Cambria Math" charset="0"/>
                          </a:rPr>
                          <m:t>)</m:t>
                        </m:r>
                      </m:num>
                      <m:den>
                        <m:r>
                          <a:rPr lang="en-US" sz="2400" i="1">
                            <a:latin typeface="Cambria Math" charset="0"/>
                          </a:rPr>
                          <m:t>𝑀𝑒𝑑𝑖𝑎𝑛</m:t>
                        </m:r>
                        <m:r>
                          <a:rPr lang="en-US" sz="2400" i="1">
                            <a:latin typeface="Cambria Math" charset="0"/>
                          </a:rPr>
                          <m:t>(</m:t>
                        </m:r>
                        <m:r>
                          <a:rPr lang="en-US" sz="2400" i="1">
                            <a:latin typeface="Cambria Math" charset="0"/>
                          </a:rPr>
                          <m:t>𝑌</m:t>
                        </m:r>
                        <m:r>
                          <a:rPr lang="en-US" sz="2400" i="1">
                            <a:latin typeface="Cambria Math" charset="0"/>
                          </a:rPr>
                          <m:t>)</m:t>
                        </m:r>
                      </m:den>
                    </m:f>
                  </m:oMath>
                </a14:m>
                <a:endParaRPr lang="en-US" sz="2400" dirty="0"/>
              </a:p>
            </p:txBody>
          </p:sp>
        </mc:Choice>
        <mc:Fallback xmlns="">
          <p:sp>
            <p:nvSpPr>
              <p:cNvPr id="20" name="TextBox 19"/>
              <p:cNvSpPr txBox="1">
                <a:spLocks noRot="1" noChangeAspect="1" noMove="1" noResize="1" noEditPoints="1" noAdjustHandles="1" noChangeArrowheads="1" noChangeShapeType="1" noTextEdit="1"/>
              </p:cNvSpPr>
              <p:nvPr/>
            </p:nvSpPr>
            <p:spPr>
              <a:xfrm>
                <a:off x="685800" y="3014757"/>
                <a:ext cx="9829800" cy="3751604"/>
              </a:xfrm>
              <a:prstGeom prst="rect">
                <a:avLst/>
              </a:prstGeom>
              <a:blipFill>
                <a:blip r:embed="rId3"/>
                <a:stretch>
                  <a:fillRect l="-1032" t="-1351" b="-67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4" name="TextBox 13"/>
              <p:cNvSpPr txBox="1"/>
              <p:nvPr/>
            </p:nvSpPr>
            <p:spPr>
              <a:xfrm>
                <a:off x="7162800" y="1374303"/>
                <a:ext cx="2611420" cy="516745"/>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func>
                        <m:funcPr>
                          <m:ctrlPr>
                            <a:rPr lang="en-US" i="1">
                              <a:latin typeface="Cambria Math" panose="02040503050406030204" pitchFamily="18" charset="0"/>
                            </a:rPr>
                          </m:ctrlPr>
                        </m:funcPr>
                        <m:fName>
                          <m:r>
                            <m:rPr>
                              <m:sty m:val="p"/>
                            </m:rPr>
                            <a:rPr lang="en-US">
                              <a:latin typeface="Cambria Math" charset="0"/>
                            </a:rPr>
                            <m:t>log</m:t>
                          </m:r>
                        </m:fName>
                        <m:e>
                          <m:d>
                            <m:dPr>
                              <m:ctrlPr>
                                <a:rPr lang="en-US" i="1">
                                  <a:latin typeface="Cambria Math" panose="02040503050406030204" pitchFamily="18" charset="0"/>
                                </a:rPr>
                              </m:ctrlPr>
                            </m:dPr>
                            <m:e>
                              <m:r>
                                <a:rPr lang="en-US" i="1">
                                  <a:latin typeface="Cambria Math" charset="0"/>
                                </a:rPr>
                                <m:t>𝑋</m:t>
                              </m:r>
                            </m:e>
                          </m:d>
                        </m:e>
                      </m:func>
                      <m:r>
                        <a:rPr lang="en-US" i="1">
                          <a:latin typeface="Cambria Math" charset="0"/>
                        </a:rPr>
                        <m:t>−</m:t>
                      </m:r>
                      <m:func>
                        <m:funcPr>
                          <m:ctrlPr>
                            <a:rPr lang="en-US" i="1">
                              <a:latin typeface="Cambria Math" panose="02040503050406030204" pitchFamily="18" charset="0"/>
                            </a:rPr>
                          </m:ctrlPr>
                        </m:funcPr>
                        <m:fName>
                          <m:r>
                            <m:rPr>
                              <m:sty m:val="p"/>
                            </m:rPr>
                            <a:rPr lang="en-US">
                              <a:latin typeface="Cambria Math" charset="0"/>
                            </a:rPr>
                            <m:t>log</m:t>
                          </m:r>
                        </m:fName>
                        <m:e>
                          <m:d>
                            <m:dPr>
                              <m:ctrlPr>
                                <a:rPr lang="en-US" i="1">
                                  <a:latin typeface="Cambria Math" panose="02040503050406030204" pitchFamily="18" charset="0"/>
                                </a:rPr>
                              </m:ctrlPr>
                            </m:dPr>
                            <m:e>
                              <m:r>
                                <a:rPr lang="en-US" i="1">
                                  <a:latin typeface="Cambria Math" charset="0"/>
                                </a:rPr>
                                <m:t>𝑌</m:t>
                              </m:r>
                            </m:e>
                          </m:d>
                        </m:e>
                      </m:func>
                      <m:r>
                        <a:rPr lang="en-US" i="1">
                          <a:latin typeface="Cambria Math" charset="0"/>
                        </a:rPr>
                        <m:t>=</m:t>
                      </m:r>
                      <m:r>
                        <m:rPr>
                          <m:sty m:val="p"/>
                        </m:rPr>
                        <a:rPr lang="en-US">
                          <a:latin typeface="Cambria Math" charset="0"/>
                        </a:rPr>
                        <m:t>log</m:t>
                      </m:r>
                      <m:r>
                        <a:rPr lang="en-US" i="1">
                          <a:latin typeface="Cambria Math" charset="0"/>
                        </a:rPr>
                        <m:t>⁡(</m:t>
                      </m:r>
                      <m:f>
                        <m:fPr>
                          <m:ctrlPr>
                            <a:rPr lang="bg-BG" i="1">
                              <a:latin typeface="Cambria Math" panose="02040503050406030204" pitchFamily="18" charset="0"/>
                            </a:rPr>
                          </m:ctrlPr>
                        </m:fPr>
                        <m:num>
                          <m:r>
                            <a:rPr lang="en-US" i="1">
                              <a:latin typeface="Cambria Math" charset="0"/>
                            </a:rPr>
                            <m:t>𝑋</m:t>
                          </m:r>
                        </m:num>
                        <m:den>
                          <m:r>
                            <a:rPr lang="en-US" i="1">
                              <a:latin typeface="Cambria Math" charset="0"/>
                            </a:rPr>
                            <m:t>𝑌</m:t>
                          </m:r>
                        </m:den>
                      </m:f>
                      <m:r>
                        <a:rPr lang="en-US" i="1">
                          <a:latin typeface="Cambria Math" charset="0"/>
                        </a:rPr>
                        <m:t>)</m:t>
                      </m:r>
                    </m:oMath>
                  </m:oMathPara>
                </a14:m>
                <a:endParaRPr lang="en-US" dirty="0"/>
              </a:p>
            </p:txBody>
          </p:sp>
        </mc:Choice>
        <mc:Fallback xmlns="">
          <p:sp>
            <p:nvSpPr>
              <p:cNvPr id="14" name="TextBox 13"/>
              <p:cNvSpPr txBox="1">
                <a:spLocks noRot="1" noChangeAspect="1" noMove="1" noResize="1" noEditPoints="1" noAdjustHandles="1" noChangeArrowheads="1" noChangeShapeType="1" noTextEdit="1"/>
              </p:cNvSpPr>
              <p:nvPr/>
            </p:nvSpPr>
            <p:spPr>
              <a:xfrm>
                <a:off x="7162800" y="1374303"/>
                <a:ext cx="2611420" cy="516745"/>
              </a:xfrm>
              <a:prstGeom prst="rect">
                <a:avLst/>
              </a:prstGeom>
              <a:blipFill>
                <a:blip r:embed="rId4"/>
                <a:stretch>
                  <a:fillRect l="-1942" t="-2439" r="-1456" b="-1463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5" name="TextBox 24"/>
              <p:cNvSpPr txBox="1"/>
              <p:nvPr/>
            </p:nvSpPr>
            <p:spPr>
              <a:xfrm>
                <a:off x="7226983" y="2596345"/>
                <a:ext cx="1149353" cy="289310"/>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p>
                        <m:sSupPr>
                          <m:ctrlPr>
                            <a:rPr lang="en-US" i="1">
                              <a:latin typeface="Cambria Math" panose="02040503050406030204" pitchFamily="18" charset="0"/>
                            </a:rPr>
                          </m:ctrlPr>
                        </m:sSupPr>
                        <m:e>
                          <m:r>
                            <a:rPr lang="en-US" i="1">
                              <a:latin typeface="Cambria Math" charset="0"/>
                            </a:rPr>
                            <m:t>𝑒</m:t>
                          </m:r>
                        </m:e>
                        <m:sup>
                          <m:r>
                            <m:rPr>
                              <m:sty m:val="p"/>
                            </m:rPr>
                            <a:rPr lang="en-US">
                              <a:latin typeface="Cambria Math" charset="0"/>
                            </a:rPr>
                            <m:t>log</m:t>
                          </m:r>
                          <m:r>
                            <a:rPr lang="en-US" i="1">
                              <a:latin typeface="Cambria Math" charset="0"/>
                            </a:rPr>
                            <m:t>⁡(</m:t>
                          </m:r>
                          <m:r>
                            <a:rPr lang="en-US" i="1">
                              <a:latin typeface="Cambria Math" charset="0"/>
                            </a:rPr>
                            <m:t>𝑥</m:t>
                          </m:r>
                          <m:r>
                            <a:rPr lang="en-US" i="1">
                              <a:latin typeface="Cambria Math" charset="0"/>
                            </a:rPr>
                            <m:t>)</m:t>
                          </m:r>
                        </m:sup>
                      </m:sSup>
                      <m:r>
                        <a:rPr lang="en-US" i="1">
                          <a:latin typeface="Cambria Math" charset="0"/>
                        </a:rPr>
                        <m:t>=</m:t>
                      </m:r>
                      <m:r>
                        <a:rPr lang="en-US" i="1">
                          <a:latin typeface="Cambria Math" charset="0"/>
                        </a:rPr>
                        <m:t>𝑋</m:t>
                      </m:r>
                    </m:oMath>
                  </m:oMathPara>
                </a14:m>
                <a:endParaRPr lang="en-US" dirty="0"/>
              </a:p>
            </p:txBody>
          </p:sp>
        </mc:Choice>
        <mc:Fallback xmlns="">
          <p:sp>
            <p:nvSpPr>
              <p:cNvPr id="25" name="TextBox 24"/>
              <p:cNvSpPr txBox="1">
                <a:spLocks noRot="1" noChangeAspect="1" noMove="1" noResize="1" noEditPoints="1" noAdjustHandles="1" noChangeArrowheads="1" noChangeShapeType="1" noTextEdit="1"/>
              </p:cNvSpPr>
              <p:nvPr/>
            </p:nvSpPr>
            <p:spPr>
              <a:xfrm>
                <a:off x="7226983" y="2596345"/>
                <a:ext cx="1149353" cy="289310"/>
              </a:xfrm>
              <a:prstGeom prst="rect">
                <a:avLst/>
              </a:prstGeom>
              <a:blipFill>
                <a:blip r:embed="rId5"/>
                <a:stretch>
                  <a:fillRect l="-2198" t="-8333" r="-3297" b="-4167"/>
                </a:stretch>
              </a:blipFill>
            </p:spPr>
            <p:txBody>
              <a:bodyPr/>
              <a:lstStyle/>
              <a:p>
                <a:r>
                  <a:rPr lang="en-US">
                    <a:noFill/>
                  </a:rPr>
                  <a:t> </a:t>
                </a:r>
              </a:p>
            </p:txBody>
          </p:sp>
        </mc:Fallback>
      </mc:AlternateContent>
      <p:sp>
        <p:nvSpPr>
          <p:cNvPr id="18" name="TextBox 17"/>
          <p:cNvSpPr txBox="1"/>
          <p:nvPr/>
        </p:nvSpPr>
        <p:spPr>
          <a:xfrm>
            <a:off x="2743200" y="1030980"/>
            <a:ext cx="1933540" cy="461665"/>
          </a:xfrm>
          <a:prstGeom prst="rect">
            <a:avLst/>
          </a:prstGeom>
          <a:noFill/>
        </p:spPr>
        <p:txBody>
          <a:bodyPr wrap="square" rtlCol="0">
            <a:spAutoFit/>
          </a:bodyPr>
          <a:lstStyle/>
          <a:p>
            <a:r>
              <a:rPr lang="en-US" sz="2400" b="1" dirty="0"/>
              <a:t>Prop 1:</a:t>
            </a:r>
          </a:p>
        </p:txBody>
      </p:sp>
      <p:sp>
        <p:nvSpPr>
          <p:cNvPr id="19" name="TextBox 18"/>
          <p:cNvSpPr txBox="1"/>
          <p:nvPr/>
        </p:nvSpPr>
        <p:spPr>
          <a:xfrm>
            <a:off x="3347473" y="1575640"/>
            <a:ext cx="3382434" cy="369332"/>
          </a:xfrm>
          <a:prstGeom prst="rect">
            <a:avLst/>
          </a:prstGeom>
          <a:noFill/>
        </p:spPr>
        <p:txBody>
          <a:bodyPr wrap="square" rtlCol="0">
            <a:spAutoFit/>
          </a:bodyPr>
          <a:lstStyle/>
          <a:p>
            <a:pPr algn="ctr"/>
            <a:r>
              <a:rPr lang="en-US" dirty="0"/>
              <a:t>Mean[log(x)] = Median[log(x)]</a:t>
            </a:r>
          </a:p>
        </p:txBody>
      </p:sp>
      <p:sp>
        <p:nvSpPr>
          <p:cNvPr id="22" name="TextBox 21"/>
          <p:cNvSpPr txBox="1"/>
          <p:nvPr/>
        </p:nvSpPr>
        <p:spPr>
          <a:xfrm>
            <a:off x="3533740" y="2044512"/>
            <a:ext cx="1952660" cy="461665"/>
          </a:xfrm>
          <a:prstGeom prst="rect">
            <a:avLst/>
          </a:prstGeom>
          <a:noFill/>
        </p:spPr>
        <p:txBody>
          <a:bodyPr wrap="square" rtlCol="0">
            <a:spAutoFit/>
          </a:bodyPr>
          <a:lstStyle/>
          <a:p>
            <a:r>
              <a:rPr lang="en-US" sz="2400" b="1" dirty="0"/>
              <a:t>Prop 2:</a:t>
            </a:r>
            <a:endParaRPr lang="en-US" b="1" dirty="0"/>
          </a:p>
        </p:txBody>
      </p:sp>
      <p:sp>
        <p:nvSpPr>
          <p:cNvPr id="23" name="TextBox 22"/>
          <p:cNvSpPr txBox="1"/>
          <p:nvPr/>
        </p:nvSpPr>
        <p:spPr>
          <a:xfrm>
            <a:off x="3048000" y="2602468"/>
            <a:ext cx="4114800" cy="369332"/>
          </a:xfrm>
          <a:prstGeom prst="rect">
            <a:avLst/>
          </a:prstGeom>
          <a:noFill/>
        </p:spPr>
        <p:txBody>
          <a:bodyPr wrap="square" rtlCol="0">
            <a:spAutoFit/>
          </a:bodyPr>
          <a:lstStyle/>
          <a:p>
            <a:pPr algn="ctr"/>
            <a:r>
              <a:rPr lang="en-US" dirty="0"/>
              <a:t>log(Median(X)) =  Median(log(X)) </a:t>
            </a:r>
          </a:p>
        </p:txBody>
      </p:sp>
    </p:spTree>
    <p:extLst>
      <p:ext uri="{BB962C8B-B14F-4D97-AF65-F5344CB8AC3E}">
        <p14:creationId xmlns:p14="http://schemas.microsoft.com/office/powerpoint/2010/main" val="38853547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9"/>
                                        </p:tgtEl>
                                        <p:attrNameLst>
                                          <p:attrName>style.visibility</p:attrName>
                                        </p:attrNameLst>
                                      </p:cBhvr>
                                      <p:to>
                                        <p:strVal val="visible"/>
                                      </p:to>
                                    </p:set>
                                    <p:animEffect transition="in" filter="fade">
                                      <p:cBhvr>
                                        <p:cTn id="10" dur="500"/>
                                        <p:tgtEl>
                                          <p:spTgt spid="19"/>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2"/>
                                        </p:tgtEl>
                                        <p:attrNameLst>
                                          <p:attrName>style.visibility</p:attrName>
                                        </p:attrNameLst>
                                      </p:cBhvr>
                                      <p:to>
                                        <p:strVal val="visible"/>
                                      </p:to>
                                    </p:set>
                                    <p:animEffect transition="in" filter="fade">
                                      <p:cBhvr>
                                        <p:cTn id="13" dur="500"/>
                                        <p:tgtEl>
                                          <p:spTgt spid="22"/>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3"/>
                                        </p:tgtEl>
                                        <p:attrNameLst>
                                          <p:attrName>style.visibility</p:attrName>
                                        </p:attrNameLst>
                                      </p:cBhvr>
                                      <p:to>
                                        <p:strVal val="visible"/>
                                      </p:to>
                                    </p:set>
                                    <p:animEffect transition="in" filter="fade">
                                      <p:cBhvr>
                                        <p:cTn id="16" dur="500"/>
                                        <p:tgtEl>
                                          <p:spTgt spid="23"/>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5"/>
                                        </p:tgtEl>
                                        <p:attrNameLst>
                                          <p:attrName>style.visibility</p:attrName>
                                        </p:attrNameLst>
                                      </p:cBhvr>
                                      <p:to>
                                        <p:strVal val="visible"/>
                                      </p:to>
                                    </p:set>
                                    <p:animEffect transition="in" filter="fade">
                                      <p:cBhvr>
                                        <p:cTn id="19" dur="500"/>
                                        <p:tgtEl>
                                          <p:spTgt spid="25"/>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fade">
                                      <p:cBhvr>
                                        <p:cTn id="22" dur="500"/>
                                        <p:tgtEl>
                                          <p:spTgt spid="17"/>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500"/>
                                        <p:tgtEl>
                                          <p:spTgt spid="5"/>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fade">
                                      <p:cBhvr>
                                        <p:cTn id="28" dur="500"/>
                                        <p:tgtEl>
                                          <p:spTgt spid="14"/>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20">
                                            <p:txEl>
                                              <p:pRg st="0" end="0"/>
                                            </p:txEl>
                                          </p:spTgt>
                                        </p:tgtEl>
                                        <p:attrNameLst>
                                          <p:attrName>style.visibility</p:attrName>
                                        </p:attrNameLst>
                                      </p:cBhvr>
                                      <p:to>
                                        <p:strVal val="visible"/>
                                      </p:to>
                                    </p:set>
                                    <p:animEffect transition="in" filter="fade">
                                      <p:cBhvr>
                                        <p:cTn id="33" dur="500"/>
                                        <p:tgtEl>
                                          <p:spTgt spid="20">
                                            <p:txEl>
                                              <p:pRg st="0" end="0"/>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20">
                                            <p:txEl>
                                              <p:pRg st="1" end="1"/>
                                            </p:txEl>
                                          </p:spTgt>
                                        </p:tgtEl>
                                        <p:attrNameLst>
                                          <p:attrName>style.visibility</p:attrName>
                                        </p:attrNameLst>
                                      </p:cBhvr>
                                      <p:to>
                                        <p:strVal val="visible"/>
                                      </p:to>
                                    </p:set>
                                    <p:animEffect transition="in" filter="fade">
                                      <p:cBhvr>
                                        <p:cTn id="38" dur="500"/>
                                        <p:tgtEl>
                                          <p:spTgt spid="20">
                                            <p:txEl>
                                              <p:pRg st="1" end="1"/>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20">
                                            <p:txEl>
                                              <p:pRg st="2" end="2"/>
                                            </p:txEl>
                                          </p:spTgt>
                                        </p:tgtEl>
                                        <p:attrNameLst>
                                          <p:attrName>style.visibility</p:attrName>
                                        </p:attrNameLst>
                                      </p:cBhvr>
                                      <p:to>
                                        <p:strVal val="visible"/>
                                      </p:to>
                                    </p:set>
                                    <p:animEffect transition="in" filter="fade">
                                      <p:cBhvr>
                                        <p:cTn id="43" dur="500"/>
                                        <p:tgtEl>
                                          <p:spTgt spid="20">
                                            <p:txEl>
                                              <p:pRg st="2" end="2"/>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20">
                                            <p:txEl>
                                              <p:pRg st="3" end="3"/>
                                            </p:txEl>
                                          </p:spTgt>
                                        </p:tgtEl>
                                        <p:attrNameLst>
                                          <p:attrName>style.visibility</p:attrName>
                                        </p:attrNameLst>
                                      </p:cBhvr>
                                      <p:to>
                                        <p:strVal val="visible"/>
                                      </p:to>
                                    </p:set>
                                    <p:animEffect transition="in" filter="fade">
                                      <p:cBhvr>
                                        <p:cTn id="48" dur="500"/>
                                        <p:tgtEl>
                                          <p:spTgt spid="20">
                                            <p:txEl>
                                              <p:pRg st="3" end="3"/>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20">
                                            <p:txEl>
                                              <p:pRg st="4" end="4"/>
                                            </p:txEl>
                                          </p:spTgt>
                                        </p:tgtEl>
                                        <p:attrNameLst>
                                          <p:attrName>style.visibility</p:attrName>
                                        </p:attrNameLst>
                                      </p:cBhvr>
                                      <p:to>
                                        <p:strVal val="visible"/>
                                      </p:to>
                                    </p:set>
                                    <p:animEffect transition="in" filter="fade">
                                      <p:cBhvr>
                                        <p:cTn id="53" dur="500"/>
                                        <p:tgtEl>
                                          <p:spTgt spid="20">
                                            <p:txEl>
                                              <p:pRg st="4" end="4"/>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20">
                                            <p:txEl>
                                              <p:pRg st="5" end="5"/>
                                            </p:txEl>
                                          </p:spTgt>
                                        </p:tgtEl>
                                        <p:attrNameLst>
                                          <p:attrName>style.visibility</p:attrName>
                                        </p:attrNameLst>
                                      </p:cBhvr>
                                      <p:to>
                                        <p:strVal val="visible"/>
                                      </p:to>
                                    </p:set>
                                    <p:animEffect transition="in" filter="fade">
                                      <p:cBhvr>
                                        <p:cTn id="58" dur="500"/>
                                        <p:tgtEl>
                                          <p:spTgt spid="20">
                                            <p:txEl>
                                              <p:pRg st="5" end="5"/>
                                            </p:txEl>
                                          </p:spTgt>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grpId="0" nodeType="clickEffect">
                                  <p:stCondLst>
                                    <p:cond delay="0"/>
                                  </p:stCondLst>
                                  <p:childTnLst>
                                    <p:set>
                                      <p:cBhvr>
                                        <p:cTn id="62" dur="1" fill="hold">
                                          <p:stCondLst>
                                            <p:cond delay="0"/>
                                          </p:stCondLst>
                                        </p:cTn>
                                        <p:tgtEl>
                                          <p:spTgt spid="20">
                                            <p:txEl>
                                              <p:pRg st="6" end="6"/>
                                            </p:txEl>
                                          </p:spTgt>
                                        </p:tgtEl>
                                        <p:attrNameLst>
                                          <p:attrName>style.visibility</p:attrName>
                                        </p:attrNameLst>
                                      </p:cBhvr>
                                      <p:to>
                                        <p:strVal val="visible"/>
                                      </p:to>
                                    </p:set>
                                    <p:animEffect transition="in" filter="fade">
                                      <p:cBhvr>
                                        <p:cTn id="63" dur="500"/>
                                        <p:tgtEl>
                                          <p:spTgt spid="20">
                                            <p:txEl>
                                              <p:pRg st="6" end="6"/>
                                            </p:txEl>
                                          </p:spTgt>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grpId="0" nodeType="clickEffect">
                                  <p:stCondLst>
                                    <p:cond delay="0"/>
                                  </p:stCondLst>
                                  <p:childTnLst>
                                    <p:set>
                                      <p:cBhvr>
                                        <p:cTn id="67" dur="1" fill="hold">
                                          <p:stCondLst>
                                            <p:cond delay="0"/>
                                          </p:stCondLst>
                                        </p:cTn>
                                        <p:tgtEl>
                                          <p:spTgt spid="20">
                                            <p:txEl>
                                              <p:pRg st="7" end="7"/>
                                            </p:txEl>
                                          </p:spTgt>
                                        </p:tgtEl>
                                        <p:attrNameLst>
                                          <p:attrName>style.visibility</p:attrName>
                                        </p:attrNameLst>
                                      </p:cBhvr>
                                      <p:to>
                                        <p:strVal val="visible"/>
                                      </p:to>
                                    </p:set>
                                    <p:animEffect transition="in" filter="fade">
                                      <p:cBhvr>
                                        <p:cTn id="68" dur="500"/>
                                        <p:tgtEl>
                                          <p:spTgt spid="20">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7" grpId="0"/>
      <p:bldP spid="20" grpId="0" uiExpand="1" build="allAtOnce"/>
      <p:bldP spid="14" grpId="0"/>
      <p:bldP spid="25" grpId="0"/>
      <p:bldP spid="18" grpId="0"/>
      <p:bldP spid="19" grpId="0"/>
      <p:bldP spid="22" grpId="0"/>
      <p:bldP spid="23"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EDF337B0-C931-0045-953E-DBFEF988B85C}"/>
              </a:ext>
            </a:extLst>
          </p:cNvPr>
          <p:cNvPicPr>
            <a:picLocks noChangeAspect="1"/>
          </p:cNvPicPr>
          <p:nvPr/>
        </p:nvPicPr>
        <p:blipFill>
          <a:blip r:embed="rId2"/>
          <a:stretch>
            <a:fillRect/>
          </a:stretch>
        </p:blipFill>
        <p:spPr>
          <a:xfrm>
            <a:off x="361240" y="1072292"/>
            <a:ext cx="11373560" cy="495300"/>
          </a:xfrm>
          <a:prstGeom prst="rect">
            <a:avLst/>
          </a:prstGeom>
        </p:spPr>
      </p:pic>
      <p:sp>
        <p:nvSpPr>
          <p:cNvPr id="2" name="Title 1"/>
          <p:cNvSpPr>
            <a:spLocks noGrp="1"/>
          </p:cNvSpPr>
          <p:nvPr>
            <p:ph type="title"/>
          </p:nvPr>
        </p:nvSpPr>
        <p:spPr>
          <a:xfrm>
            <a:off x="304800" y="298228"/>
            <a:ext cx="11582400" cy="709969"/>
          </a:xfrm>
        </p:spPr>
        <p:txBody>
          <a:bodyPr>
            <a:normAutofit fontScale="90000"/>
          </a:bodyPr>
          <a:lstStyle/>
          <a:p>
            <a:r>
              <a:rPr lang="en-US" dirty="0"/>
              <a:t>Log (base 10) Transformations: Theory</a:t>
            </a:r>
          </a:p>
        </p:txBody>
      </p:sp>
      <p:sp>
        <p:nvSpPr>
          <p:cNvPr id="5" name="TextBox 4"/>
          <p:cNvSpPr txBox="1"/>
          <p:nvPr/>
        </p:nvSpPr>
        <p:spPr>
          <a:xfrm>
            <a:off x="6934200" y="1071019"/>
            <a:ext cx="1371600" cy="461665"/>
          </a:xfrm>
          <a:prstGeom prst="rect">
            <a:avLst/>
          </a:prstGeom>
          <a:noFill/>
        </p:spPr>
        <p:txBody>
          <a:bodyPr wrap="square" rtlCol="0">
            <a:spAutoFit/>
          </a:bodyPr>
          <a:lstStyle/>
          <a:p>
            <a:r>
              <a:rPr lang="en-US" sz="2400" b="1" dirty="0"/>
              <a:t>Prop 3:</a:t>
            </a:r>
          </a:p>
        </p:txBody>
      </p:sp>
      <p:sp>
        <p:nvSpPr>
          <p:cNvPr id="17" name="TextBox 16"/>
          <p:cNvSpPr txBox="1"/>
          <p:nvPr/>
        </p:nvSpPr>
        <p:spPr>
          <a:xfrm>
            <a:off x="7183420" y="2038983"/>
            <a:ext cx="1808180" cy="461665"/>
          </a:xfrm>
          <a:prstGeom prst="rect">
            <a:avLst/>
          </a:prstGeom>
          <a:noFill/>
        </p:spPr>
        <p:txBody>
          <a:bodyPr wrap="square" rtlCol="0">
            <a:spAutoFit/>
          </a:bodyPr>
          <a:lstStyle/>
          <a:p>
            <a:r>
              <a:rPr lang="en-US" sz="2400" b="1" dirty="0"/>
              <a:t>Prop 4b:</a:t>
            </a:r>
            <a:endParaRPr lang="en-US" b="1" dirty="0"/>
          </a:p>
        </p:txBody>
      </p:sp>
      <mc:AlternateContent xmlns:mc="http://schemas.openxmlformats.org/markup-compatibility/2006" xmlns:a14="http://schemas.microsoft.com/office/drawing/2010/main">
        <mc:Choice Requires="a14">
          <p:sp>
            <p:nvSpPr>
              <p:cNvPr id="20" name="TextBox 19"/>
              <p:cNvSpPr txBox="1"/>
              <p:nvPr/>
            </p:nvSpPr>
            <p:spPr>
              <a:xfrm>
                <a:off x="1416205" y="3068091"/>
                <a:ext cx="10287000" cy="3751604"/>
              </a:xfrm>
              <a:prstGeom prst="rect">
                <a:avLst/>
              </a:prstGeom>
              <a:noFill/>
            </p:spPr>
            <p:txBody>
              <a:bodyPr wrap="square" rtlCol="0">
                <a:spAutoFit/>
              </a:bodyPr>
              <a:lstStyle/>
              <a:p>
                <a:r>
                  <a:rPr lang="en-US" sz="2400" b="1" u="sng" dirty="0"/>
                  <a:t>Derivation:</a:t>
                </a:r>
              </a:p>
              <a:p>
                <a14:m>
                  <m:oMath xmlns:m="http://schemas.openxmlformats.org/officeDocument/2006/math">
                    <m:r>
                      <a:rPr lang="en-US" sz="2400" i="1">
                        <a:latin typeface="Cambria Math" charset="0"/>
                      </a:rPr>
                      <m:t>𝑀𝑒𝑎𝑛</m:t>
                    </m:r>
                    <m:r>
                      <a:rPr lang="en-US" sz="2400" i="1">
                        <a:latin typeface="Cambria Math" charset="0"/>
                      </a:rPr>
                      <m:t>(</m:t>
                    </m:r>
                    <m:func>
                      <m:funcPr>
                        <m:ctrlPr>
                          <a:rPr lang="en-US" sz="2400" i="1">
                            <a:latin typeface="Cambria Math" panose="02040503050406030204" pitchFamily="18" charset="0"/>
                          </a:rPr>
                        </m:ctrlPr>
                      </m:funcPr>
                      <m:fName>
                        <m:r>
                          <m:rPr>
                            <m:sty m:val="p"/>
                          </m:rPr>
                          <a:rPr lang="en-US" sz="2400">
                            <a:latin typeface="Cambria Math" charset="0"/>
                          </a:rPr>
                          <m:t>log</m:t>
                        </m:r>
                      </m:fName>
                      <m:e>
                        <m:d>
                          <m:dPr>
                            <m:ctrlPr>
                              <a:rPr lang="en-US" sz="2400" i="1">
                                <a:latin typeface="Cambria Math" panose="02040503050406030204" pitchFamily="18" charset="0"/>
                              </a:rPr>
                            </m:ctrlPr>
                          </m:dPr>
                          <m:e>
                            <m:r>
                              <a:rPr lang="en-US" sz="2400" i="1">
                                <a:latin typeface="Cambria Math" charset="0"/>
                              </a:rPr>
                              <m:t>𝑋</m:t>
                            </m:r>
                          </m:e>
                        </m:d>
                        <m:r>
                          <a:rPr lang="en-US" sz="2400" i="1">
                            <a:latin typeface="Cambria Math" charset="0"/>
                          </a:rPr>
                          <m:t>)</m:t>
                        </m:r>
                      </m:e>
                    </m:func>
                    <m:r>
                      <a:rPr lang="en-US" sz="2400" i="1">
                        <a:latin typeface="Cambria Math" charset="0"/>
                      </a:rPr>
                      <m:t>−⁡</m:t>
                    </m:r>
                    <m:r>
                      <a:rPr lang="en-US" sz="2400" i="1">
                        <a:latin typeface="Cambria Math" charset="0"/>
                      </a:rPr>
                      <m:t>𝑀𝑒𝑎𝑛</m:t>
                    </m:r>
                    <m:r>
                      <a:rPr lang="en-US" sz="2400" i="1">
                        <a:latin typeface="Cambria Math" charset="0"/>
                      </a:rPr>
                      <m:t>(</m:t>
                    </m:r>
                    <m:r>
                      <a:rPr lang="en-US" sz="2400" i="1">
                        <a:latin typeface="Cambria Math" charset="0"/>
                      </a:rPr>
                      <m:t>𝑙𝑜𝑔</m:t>
                    </m:r>
                    <m:d>
                      <m:dPr>
                        <m:ctrlPr>
                          <a:rPr lang="en-US" sz="2400" i="1">
                            <a:latin typeface="Cambria Math" panose="02040503050406030204" pitchFamily="18" charset="0"/>
                          </a:rPr>
                        </m:ctrlPr>
                      </m:dPr>
                      <m:e>
                        <m:r>
                          <a:rPr lang="en-US" sz="2400" i="1">
                            <a:latin typeface="Cambria Math" charset="0"/>
                          </a:rPr>
                          <m:t>𝑌</m:t>
                        </m:r>
                      </m:e>
                    </m:d>
                    <m:r>
                      <a:rPr lang="en-US" sz="2400" i="1">
                        <a:latin typeface="Cambria Math" charset="0"/>
                      </a:rPr>
                      <m:t>)=</m:t>
                    </m:r>
                    <m:r>
                      <a:rPr lang="en-US" sz="2400" i="1">
                        <a:latin typeface="Cambria Math" charset="0"/>
                        <a:ea typeface="Cambria Math" charset="0"/>
                        <a:cs typeface="Cambria Math" charset="0"/>
                      </a:rPr>
                      <m:t>𝛿</m:t>
                    </m:r>
                    <m:r>
                      <a:rPr lang="en-US" sz="2400" i="1">
                        <a:latin typeface="Cambria Math" charset="0"/>
                        <a:ea typeface="Cambria Math" charset="0"/>
                        <a:cs typeface="Cambria Math" charset="0"/>
                      </a:rPr>
                      <m:t> </m:t>
                    </m:r>
                  </m:oMath>
                </a14:m>
                <a:r>
                  <a:rPr lang="en-US" sz="2400" dirty="0"/>
                  <a:t>         Diff of means on log scale</a:t>
                </a:r>
              </a:p>
              <a:p>
                <a14:m>
                  <m:oMath xmlns:m="http://schemas.openxmlformats.org/officeDocument/2006/math">
                    <m:r>
                      <a:rPr lang="en-US" sz="2400" i="1">
                        <a:latin typeface="Cambria Math" charset="0"/>
                      </a:rPr>
                      <m:t>𝑀𝑒𝑑𝑖𝑎𝑛</m:t>
                    </m:r>
                    <m:r>
                      <a:rPr lang="en-US" sz="2400" i="1">
                        <a:latin typeface="Cambria Math" charset="0"/>
                      </a:rPr>
                      <m:t>(</m:t>
                    </m:r>
                    <m:func>
                      <m:funcPr>
                        <m:ctrlPr>
                          <a:rPr lang="en-US" sz="2400" i="1">
                            <a:latin typeface="Cambria Math" panose="02040503050406030204" pitchFamily="18" charset="0"/>
                          </a:rPr>
                        </m:ctrlPr>
                      </m:funcPr>
                      <m:fName>
                        <m:r>
                          <m:rPr>
                            <m:sty m:val="p"/>
                          </m:rPr>
                          <a:rPr lang="en-US" sz="2400">
                            <a:latin typeface="Cambria Math" charset="0"/>
                          </a:rPr>
                          <m:t>log</m:t>
                        </m:r>
                      </m:fName>
                      <m:e>
                        <m:d>
                          <m:dPr>
                            <m:ctrlPr>
                              <a:rPr lang="en-US" sz="2400" i="1">
                                <a:latin typeface="Cambria Math" panose="02040503050406030204" pitchFamily="18" charset="0"/>
                              </a:rPr>
                            </m:ctrlPr>
                          </m:dPr>
                          <m:e>
                            <m:r>
                              <a:rPr lang="en-US" sz="2400" i="1">
                                <a:latin typeface="Cambria Math" charset="0"/>
                              </a:rPr>
                              <m:t>𝑋</m:t>
                            </m:r>
                          </m:e>
                        </m:d>
                        <m:r>
                          <a:rPr lang="en-US" sz="2400" i="1">
                            <a:latin typeface="Cambria Math" charset="0"/>
                          </a:rPr>
                          <m:t>)</m:t>
                        </m:r>
                      </m:e>
                    </m:func>
                    <m:r>
                      <a:rPr lang="en-US" sz="2400" i="1">
                        <a:latin typeface="Cambria Math" charset="0"/>
                      </a:rPr>
                      <m:t>−⁡</m:t>
                    </m:r>
                    <m:r>
                      <a:rPr lang="en-US" sz="2400" i="1">
                        <a:latin typeface="Cambria Math" charset="0"/>
                      </a:rPr>
                      <m:t>𝑀𝑒𝑑𝑖𝑎𝑛</m:t>
                    </m:r>
                    <m:r>
                      <a:rPr lang="en-US" sz="2400" i="1">
                        <a:latin typeface="Cambria Math" charset="0"/>
                      </a:rPr>
                      <m:t>(</m:t>
                    </m:r>
                    <m:r>
                      <a:rPr lang="en-US" sz="2400" i="1">
                        <a:latin typeface="Cambria Math" charset="0"/>
                      </a:rPr>
                      <m:t>𝑙𝑜𝑔</m:t>
                    </m:r>
                    <m:d>
                      <m:dPr>
                        <m:ctrlPr>
                          <a:rPr lang="en-US" sz="2400" i="1">
                            <a:latin typeface="Cambria Math" panose="02040503050406030204" pitchFamily="18" charset="0"/>
                          </a:rPr>
                        </m:ctrlPr>
                      </m:dPr>
                      <m:e>
                        <m:r>
                          <a:rPr lang="en-US" sz="2400" i="1">
                            <a:latin typeface="Cambria Math" charset="0"/>
                          </a:rPr>
                          <m:t>𝑌</m:t>
                        </m:r>
                        <m:r>
                          <a:rPr lang="en-US" sz="2400" i="1">
                            <a:latin typeface="Cambria Math" charset="0"/>
                          </a:rPr>
                          <m:t>)</m:t>
                        </m:r>
                      </m:e>
                    </m:d>
                    <m:r>
                      <a:rPr lang="en-US" sz="2400" i="1">
                        <a:latin typeface="Cambria Math" charset="0"/>
                      </a:rPr>
                      <m:t>=</m:t>
                    </m:r>
                    <m:r>
                      <a:rPr lang="en-US" sz="2400" i="1">
                        <a:latin typeface="Cambria Math" charset="0"/>
                        <a:ea typeface="Cambria Math" charset="0"/>
                        <a:cs typeface="Cambria Math" charset="0"/>
                      </a:rPr>
                      <m:t>𝛿</m:t>
                    </m:r>
                  </m:oMath>
                </a14:m>
                <a:r>
                  <a:rPr lang="en-US" sz="2400" i="1" dirty="0">
                    <a:latin typeface="Cambria Math" charset="0"/>
                    <a:ea typeface="Cambria Math" charset="0"/>
                    <a:cs typeface="Cambria Math" charset="0"/>
                  </a:rPr>
                  <a:t>	</a:t>
                </a:r>
                <a:r>
                  <a:rPr lang="en-US" sz="2400" dirty="0"/>
                  <a:t>Prop 1</a:t>
                </a:r>
                <a:endParaRPr lang="en-US" sz="2400" i="1" dirty="0">
                  <a:latin typeface="Cambria Math" charset="0"/>
                  <a:ea typeface="Cambria Math" charset="0"/>
                  <a:cs typeface="Cambria Math" charset="0"/>
                </a:endParaRPr>
              </a:p>
              <a:p>
                <a14:m>
                  <m:oMath xmlns:m="http://schemas.openxmlformats.org/officeDocument/2006/math">
                    <m:func>
                      <m:funcPr>
                        <m:ctrlPr>
                          <a:rPr lang="en-US" sz="2400" i="1">
                            <a:latin typeface="Cambria Math" panose="02040503050406030204" pitchFamily="18" charset="0"/>
                          </a:rPr>
                        </m:ctrlPr>
                      </m:funcPr>
                      <m:fName>
                        <m:r>
                          <m:rPr>
                            <m:sty m:val="p"/>
                          </m:rPr>
                          <a:rPr lang="en-US" sz="2400">
                            <a:latin typeface="Cambria Math" charset="0"/>
                          </a:rPr>
                          <m:t>log</m:t>
                        </m:r>
                      </m:fName>
                      <m:e>
                        <m:d>
                          <m:dPr>
                            <m:ctrlPr>
                              <a:rPr lang="en-US" sz="2400" i="1">
                                <a:latin typeface="Cambria Math" panose="02040503050406030204" pitchFamily="18" charset="0"/>
                              </a:rPr>
                            </m:ctrlPr>
                          </m:dPr>
                          <m:e>
                            <m:r>
                              <a:rPr lang="en-US" sz="2400" i="1">
                                <a:latin typeface="Cambria Math" charset="0"/>
                              </a:rPr>
                              <m:t>𝑀𝑒𝑑𝑖𝑎𝑛</m:t>
                            </m:r>
                            <m:d>
                              <m:dPr>
                                <m:ctrlPr>
                                  <a:rPr lang="en-US" sz="2400" i="1">
                                    <a:latin typeface="Cambria Math" panose="02040503050406030204" pitchFamily="18" charset="0"/>
                                  </a:rPr>
                                </m:ctrlPr>
                              </m:dPr>
                              <m:e>
                                <m:r>
                                  <a:rPr lang="en-US" sz="2400" i="1">
                                    <a:latin typeface="Cambria Math" charset="0"/>
                                  </a:rPr>
                                  <m:t>𝑋</m:t>
                                </m:r>
                              </m:e>
                            </m:d>
                          </m:e>
                        </m:d>
                      </m:e>
                    </m:func>
                    <m:r>
                      <a:rPr lang="en-US" sz="2400" i="1">
                        <a:latin typeface="Cambria Math" charset="0"/>
                      </a:rPr>
                      <m:t>−</m:t>
                    </m:r>
                    <m:r>
                      <m:rPr>
                        <m:sty m:val="p"/>
                      </m:rPr>
                      <a:rPr lang="en-US" sz="2400">
                        <a:latin typeface="Cambria Math" charset="0"/>
                      </a:rPr>
                      <m:t>log</m:t>
                    </m:r>
                    <m:r>
                      <a:rPr lang="en-US" sz="2400" i="1">
                        <a:latin typeface="Cambria Math" charset="0"/>
                      </a:rPr>
                      <m:t>⁡(</m:t>
                    </m:r>
                    <m:r>
                      <a:rPr lang="en-US" sz="2400" i="1">
                        <a:latin typeface="Cambria Math" charset="0"/>
                      </a:rPr>
                      <m:t>𝑀𝑒𝑑𝑖𝑎𝑛</m:t>
                    </m:r>
                    <m:d>
                      <m:dPr>
                        <m:ctrlPr>
                          <a:rPr lang="en-US" sz="2400" i="1">
                            <a:latin typeface="Cambria Math" panose="02040503050406030204" pitchFamily="18" charset="0"/>
                          </a:rPr>
                        </m:ctrlPr>
                      </m:dPr>
                      <m:e>
                        <m:r>
                          <a:rPr lang="en-US" sz="2400" i="1">
                            <a:latin typeface="Cambria Math" charset="0"/>
                          </a:rPr>
                          <m:t>𝑌</m:t>
                        </m:r>
                        <m:r>
                          <a:rPr lang="en-US" sz="2400" i="1">
                            <a:latin typeface="Cambria Math" charset="0"/>
                          </a:rPr>
                          <m:t>)</m:t>
                        </m:r>
                      </m:e>
                    </m:d>
                    <m:r>
                      <a:rPr lang="en-US" sz="2400" i="1">
                        <a:latin typeface="Cambria Math" charset="0"/>
                      </a:rPr>
                      <m:t>=</m:t>
                    </m:r>
                    <m:r>
                      <a:rPr lang="en-US" sz="2400" i="1">
                        <a:latin typeface="Cambria Math" charset="0"/>
                        <a:ea typeface="Cambria Math" charset="0"/>
                        <a:cs typeface="Cambria Math" charset="0"/>
                      </a:rPr>
                      <m:t>𝛿</m:t>
                    </m:r>
                  </m:oMath>
                </a14:m>
                <a:r>
                  <a:rPr lang="en-US" sz="2400" dirty="0"/>
                  <a:t>    Prop 2</a:t>
                </a:r>
              </a:p>
              <a:p>
                <a:r>
                  <a:rPr lang="en-US" sz="2400" dirty="0"/>
                  <a:t>log</a:t>
                </a:r>
                <a14:m>
                  <m:oMath xmlns:m="http://schemas.openxmlformats.org/officeDocument/2006/math">
                    <m:f>
                      <m:fPr>
                        <m:ctrlPr>
                          <a:rPr lang="bg-BG" sz="2400" i="1">
                            <a:latin typeface="Cambria Math" panose="02040503050406030204" pitchFamily="18" charset="0"/>
                          </a:rPr>
                        </m:ctrlPr>
                      </m:fPr>
                      <m:num>
                        <m:r>
                          <a:rPr lang="en-US" sz="2400" i="1">
                            <a:latin typeface="Cambria Math" charset="0"/>
                          </a:rPr>
                          <m:t>𝑀𝑒𝑑𝑖𝑎𝑛</m:t>
                        </m:r>
                        <m:r>
                          <a:rPr lang="en-US" sz="2400" i="1">
                            <a:latin typeface="Cambria Math" charset="0"/>
                          </a:rPr>
                          <m:t>(</m:t>
                        </m:r>
                        <m:r>
                          <a:rPr lang="en-US" sz="2400" i="1">
                            <a:latin typeface="Cambria Math" charset="0"/>
                          </a:rPr>
                          <m:t>𝑋</m:t>
                        </m:r>
                        <m:r>
                          <a:rPr lang="en-US" sz="2400" i="1">
                            <a:latin typeface="Cambria Math" charset="0"/>
                          </a:rPr>
                          <m:t>)</m:t>
                        </m:r>
                      </m:num>
                      <m:den>
                        <m:r>
                          <a:rPr lang="en-US" sz="2400" i="1">
                            <a:latin typeface="Cambria Math" charset="0"/>
                          </a:rPr>
                          <m:t>𝑀𝑒𝑑𝑖𝑎𝑛</m:t>
                        </m:r>
                        <m:r>
                          <a:rPr lang="en-US" sz="2400" i="1">
                            <a:latin typeface="Cambria Math" charset="0"/>
                          </a:rPr>
                          <m:t>(</m:t>
                        </m:r>
                        <m:r>
                          <a:rPr lang="en-US" sz="2400" i="1">
                            <a:latin typeface="Cambria Math" charset="0"/>
                          </a:rPr>
                          <m:t>𝑌</m:t>
                        </m:r>
                        <m:r>
                          <a:rPr lang="en-US" sz="2400" i="1">
                            <a:latin typeface="Cambria Math" charset="0"/>
                          </a:rPr>
                          <m:t>)</m:t>
                        </m:r>
                      </m:den>
                    </m:f>
                    <m:r>
                      <a:rPr lang="en-US" sz="2400" i="1">
                        <a:latin typeface="Cambria Math" charset="0"/>
                      </a:rPr>
                      <m:t>=</m:t>
                    </m:r>
                    <m:r>
                      <a:rPr lang="en-US" sz="2400" i="1">
                        <a:latin typeface="Cambria Math" charset="0"/>
                        <a:ea typeface="Cambria Math" charset="0"/>
                        <a:cs typeface="Cambria Math" charset="0"/>
                      </a:rPr>
                      <m:t>𝛿</m:t>
                    </m:r>
                  </m:oMath>
                </a14:m>
                <a:r>
                  <a:rPr lang="en-US" sz="2400" dirty="0"/>
                  <a:t>				Prop 3</a:t>
                </a:r>
              </a:p>
              <a:p>
                <a:r>
                  <a:rPr lang="en-US" sz="2400" dirty="0"/>
                  <a:t>Therefore:</a:t>
                </a:r>
              </a:p>
              <a:p>
                <a14:m>
                  <m:oMath xmlns:m="http://schemas.openxmlformats.org/officeDocument/2006/math">
                    <m:sSup>
                      <m:sSupPr>
                        <m:ctrlPr>
                          <a:rPr lang="en-US" sz="2400" i="1">
                            <a:latin typeface="Cambria Math" panose="02040503050406030204" pitchFamily="18" charset="0"/>
                          </a:rPr>
                        </m:ctrlPr>
                      </m:sSupPr>
                      <m:e>
                        <m:sSup>
                          <m:sSupPr>
                            <m:ctrlPr>
                              <a:rPr lang="en-US" sz="2400" i="1">
                                <a:latin typeface="Cambria Math" panose="02040503050406030204" pitchFamily="18" charset="0"/>
                              </a:rPr>
                            </m:ctrlPr>
                          </m:sSupPr>
                          <m:e>
                            <m:r>
                              <a:rPr lang="en-US" sz="2400" i="1">
                                <a:latin typeface="Cambria Math" panose="02040503050406030204" pitchFamily="18" charset="0"/>
                              </a:rPr>
                              <m:t>10</m:t>
                            </m:r>
                          </m:e>
                          <m:sup>
                            <m:r>
                              <a:rPr lang="en-US" sz="2400" i="1">
                                <a:latin typeface="Cambria Math" charset="0"/>
                                <a:ea typeface="Cambria Math" charset="0"/>
                                <a:cs typeface="Cambria Math" charset="0"/>
                              </a:rPr>
                              <m:t>𝛿</m:t>
                            </m:r>
                          </m:sup>
                        </m:sSup>
                        <m:r>
                          <a:rPr lang="en-US" sz="2400" i="1">
                            <a:latin typeface="Cambria Math" charset="0"/>
                          </a:rPr>
                          <m:t>=</m:t>
                        </m:r>
                        <m:r>
                          <a:rPr lang="en-US" sz="2400" i="1">
                            <a:latin typeface="Cambria Math" panose="02040503050406030204" pitchFamily="18" charset="0"/>
                          </a:rPr>
                          <m:t>10</m:t>
                        </m:r>
                      </m:e>
                      <m:sup>
                        <m:r>
                          <m:rPr>
                            <m:nor/>
                          </m:rPr>
                          <a:rPr lang="en-US" sz="2400" dirty="0"/>
                          <m:t>log</m:t>
                        </m:r>
                        <m:r>
                          <m:rPr>
                            <m:nor/>
                          </m:rPr>
                          <a:rPr lang="en-US" sz="2400" baseline="-25000" dirty="0"/>
                          <m:t>10</m:t>
                        </m:r>
                        <m:d>
                          <m:dPr>
                            <m:begChr m:val="["/>
                            <m:endChr m:val="]"/>
                            <m:ctrlPr>
                              <a:rPr lang="en-US" sz="2400" i="1">
                                <a:latin typeface="Cambria Math" panose="02040503050406030204" pitchFamily="18" charset="0"/>
                              </a:rPr>
                            </m:ctrlPr>
                          </m:dPr>
                          <m:e>
                            <m:f>
                              <m:fPr>
                                <m:ctrlPr>
                                  <a:rPr lang="bg-BG" sz="2400" i="1">
                                    <a:latin typeface="Cambria Math" panose="02040503050406030204" pitchFamily="18" charset="0"/>
                                  </a:rPr>
                                </m:ctrlPr>
                              </m:fPr>
                              <m:num>
                                <m:r>
                                  <a:rPr lang="en-US" sz="2400" i="1">
                                    <a:latin typeface="Cambria Math" charset="0"/>
                                  </a:rPr>
                                  <m:t>𝑀𝑒𝑑𝑖𝑎𝑛</m:t>
                                </m:r>
                                <m:r>
                                  <a:rPr lang="en-US" sz="2400" i="1">
                                    <a:latin typeface="Cambria Math" charset="0"/>
                                  </a:rPr>
                                  <m:t>(</m:t>
                                </m:r>
                                <m:r>
                                  <a:rPr lang="en-US" sz="2400" i="1">
                                    <a:latin typeface="Cambria Math" charset="0"/>
                                  </a:rPr>
                                  <m:t>𝑋</m:t>
                                </m:r>
                                <m:r>
                                  <a:rPr lang="en-US" sz="2400" i="1">
                                    <a:latin typeface="Cambria Math" charset="0"/>
                                  </a:rPr>
                                  <m:t>)</m:t>
                                </m:r>
                              </m:num>
                              <m:den>
                                <m:r>
                                  <a:rPr lang="en-US" sz="2400" i="1">
                                    <a:latin typeface="Cambria Math" charset="0"/>
                                  </a:rPr>
                                  <m:t>𝑀𝑒𝑑𝑖𝑎𝑛</m:t>
                                </m:r>
                                <m:r>
                                  <a:rPr lang="en-US" sz="2400" i="1">
                                    <a:latin typeface="Cambria Math" charset="0"/>
                                  </a:rPr>
                                  <m:t>(</m:t>
                                </m:r>
                                <m:r>
                                  <a:rPr lang="en-US" sz="2400" i="1">
                                    <a:latin typeface="Cambria Math" charset="0"/>
                                  </a:rPr>
                                  <m:t>𝑌</m:t>
                                </m:r>
                                <m:r>
                                  <a:rPr lang="en-US" sz="2400" i="1">
                                    <a:latin typeface="Cambria Math" charset="0"/>
                                  </a:rPr>
                                  <m:t>)</m:t>
                                </m:r>
                              </m:den>
                            </m:f>
                          </m:e>
                        </m:d>
                      </m:sup>
                    </m:sSup>
                  </m:oMath>
                </a14:m>
                <a:r>
                  <a:rPr lang="en-US" sz="2400" dirty="0"/>
                  <a:t>=</a:t>
                </a:r>
                <a14:m>
                  <m:oMath xmlns:m="http://schemas.openxmlformats.org/officeDocument/2006/math">
                    <m:f>
                      <m:fPr>
                        <m:ctrlPr>
                          <a:rPr lang="bg-BG" sz="2400" i="1">
                            <a:latin typeface="Cambria Math" panose="02040503050406030204" pitchFamily="18" charset="0"/>
                          </a:rPr>
                        </m:ctrlPr>
                      </m:fPr>
                      <m:num>
                        <m:r>
                          <a:rPr lang="en-US" sz="2400" i="1">
                            <a:latin typeface="Cambria Math" charset="0"/>
                          </a:rPr>
                          <m:t>𝑀𝑒𝑑𝑖𝑎𝑛</m:t>
                        </m:r>
                        <m:r>
                          <a:rPr lang="en-US" sz="2400" i="1">
                            <a:latin typeface="Cambria Math" charset="0"/>
                          </a:rPr>
                          <m:t>(</m:t>
                        </m:r>
                        <m:r>
                          <a:rPr lang="en-US" sz="2400" i="1">
                            <a:latin typeface="Cambria Math" charset="0"/>
                          </a:rPr>
                          <m:t>𝑋</m:t>
                        </m:r>
                        <m:r>
                          <a:rPr lang="en-US" sz="2400" i="1">
                            <a:latin typeface="Cambria Math" charset="0"/>
                          </a:rPr>
                          <m:t>)</m:t>
                        </m:r>
                      </m:num>
                      <m:den>
                        <m:r>
                          <a:rPr lang="en-US" sz="2400" i="1">
                            <a:latin typeface="Cambria Math" charset="0"/>
                          </a:rPr>
                          <m:t>𝑀𝑒𝑑𝑖𝑎𝑛</m:t>
                        </m:r>
                        <m:r>
                          <a:rPr lang="en-US" sz="2400" i="1">
                            <a:latin typeface="Cambria Math" charset="0"/>
                          </a:rPr>
                          <m:t>(</m:t>
                        </m:r>
                        <m:r>
                          <a:rPr lang="en-US" sz="2400" i="1">
                            <a:latin typeface="Cambria Math" charset="0"/>
                          </a:rPr>
                          <m:t>𝑌</m:t>
                        </m:r>
                        <m:r>
                          <a:rPr lang="en-US" sz="2400" i="1">
                            <a:latin typeface="Cambria Math" charset="0"/>
                          </a:rPr>
                          <m:t>)</m:t>
                        </m:r>
                      </m:den>
                    </m:f>
                  </m:oMath>
                </a14:m>
                <a:r>
                  <a:rPr lang="en-US" sz="2400" dirty="0"/>
                  <a:t>		Prop 4b</a:t>
                </a:r>
              </a:p>
              <a:p>
                <a14:m>
                  <m:oMath xmlns:m="http://schemas.openxmlformats.org/officeDocument/2006/math">
                    <m:sSup>
                      <m:sSupPr>
                        <m:ctrlPr>
                          <a:rPr lang="en-US" sz="2400" i="1">
                            <a:latin typeface="Cambria Math" panose="02040503050406030204" pitchFamily="18" charset="0"/>
                          </a:rPr>
                        </m:ctrlPr>
                      </m:sSupPr>
                      <m:e>
                        <m:r>
                          <a:rPr lang="en-US" sz="2400" i="1">
                            <a:latin typeface="Cambria Math" panose="02040503050406030204" pitchFamily="18" charset="0"/>
                          </a:rPr>
                          <m:t>10</m:t>
                        </m:r>
                      </m:e>
                      <m:sup>
                        <m:r>
                          <a:rPr lang="en-US" sz="2400" i="1">
                            <a:latin typeface="Cambria Math" charset="0"/>
                            <a:ea typeface="Cambria Math" charset="0"/>
                            <a:cs typeface="Cambria Math" charset="0"/>
                          </a:rPr>
                          <m:t>𝛿</m:t>
                        </m:r>
                      </m:sup>
                    </m:sSup>
                  </m:oMath>
                </a14:m>
                <a:r>
                  <a:rPr lang="en-US" sz="2400" dirty="0"/>
                  <a:t>=</a:t>
                </a:r>
                <a14:m>
                  <m:oMath xmlns:m="http://schemas.openxmlformats.org/officeDocument/2006/math">
                    <m:f>
                      <m:fPr>
                        <m:ctrlPr>
                          <a:rPr lang="bg-BG" sz="2400" i="1">
                            <a:latin typeface="Cambria Math" panose="02040503050406030204" pitchFamily="18" charset="0"/>
                          </a:rPr>
                        </m:ctrlPr>
                      </m:fPr>
                      <m:num>
                        <m:r>
                          <a:rPr lang="en-US" sz="2400" i="1">
                            <a:latin typeface="Cambria Math" charset="0"/>
                          </a:rPr>
                          <m:t>𝑀𝑒𝑑𝑖𝑎𝑛</m:t>
                        </m:r>
                        <m:r>
                          <a:rPr lang="en-US" sz="2400" i="1">
                            <a:latin typeface="Cambria Math" charset="0"/>
                          </a:rPr>
                          <m:t>(</m:t>
                        </m:r>
                        <m:r>
                          <a:rPr lang="en-US" sz="2400" i="1">
                            <a:latin typeface="Cambria Math" charset="0"/>
                          </a:rPr>
                          <m:t>𝑋</m:t>
                        </m:r>
                        <m:r>
                          <a:rPr lang="en-US" sz="2400" i="1">
                            <a:latin typeface="Cambria Math" charset="0"/>
                          </a:rPr>
                          <m:t>)</m:t>
                        </m:r>
                      </m:num>
                      <m:den>
                        <m:r>
                          <a:rPr lang="en-US" sz="2400" i="1">
                            <a:latin typeface="Cambria Math" charset="0"/>
                          </a:rPr>
                          <m:t>𝑀𝑒𝑑𝑖𝑎𝑛</m:t>
                        </m:r>
                        <m:r>
                          <a:rPr lang="en-US" sz="2400" i="1">
                            <a:latin typeface="Cambria Math" charset="0"/>
                          </a:rPr>
                          <m:t>(</m:t>
                        </m:r>
                        <m:r>
                          <a:rPr lang="en-US" sz="2400" i="1">
                            <a:latin typeface="Cambria Math" charset="0"/>
                          </a:rPr>
                          <m:t>𝑌</m:t>
                        </m:r>
                        <m:r>
                          <a:rPr lang="en-US" sz="2400" i="1">
                            <a:latin typeface="Cambria Math" charset="0"/>
                          </a:rPr>
                          <m:t>)</m:t>
                        </m:r>
                      </m:den>
                    </m:f>
                  </m:oMath>
                </a14:m>
                <a:endParaRPr lang="en-US" sz="2400" dirty="0"/>
              </a:p>
            </p:txBody>
          </p:sp>
        </mc:Choice>
        <mc:Fallback xmlns="">
          <p:sp>
            <p:nvSpPr>
              <p:cNvPr id="20" name="TextBox 19"/>
              <p:cNvSpPr txBox="1">
                <a:spLocks noRot="1" noChangeAspect="1" noMove="1" noResize="1" noEditPoints="1" noAdjustHandles="1" noChangeArrowheads="1" noChangeShapeType="1" noTextEdit="1"/>
              </p:cNvSpPr>
              <p:nvPr/>
            </p:nvSpPr>
            <p:spPr>
              <a:xfrm>
                <a:off x="1416205" y="3068091"/>
                <a:ext cx="10287000" cy="3751604"/>
              </a:xfrm>
              <a:prstGeom prst="rect">
                <a:avLst/>
              </a:prstGeom>
              <a:blipFill>
                <a:blip r:embed="rId3"/>
                <a:stretch>
                  <a:fillRect l="-863" t="-1347" b="-33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4" name="TextBox 13"/>
              <p:cNvSpPr txBox="1"/>
              <p:nvPr/>
            </p:nvSpPr>
            <p:spPr>
              <a:xfrm>
                <a:off x="7162800" y="1374303"/>
                <a:ext cx="2611420" cy="516745"/>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func>
                        <m:funcPr>
                          <m:ctrlPr>
                            <a:rPr lang="en-US" i="1">
                              <a:latin typeface="Cambria Math" panose="02040503050406030204" pitchFamily="18" charset="0"/>
                            </a:rPr>
                          </m:ctrlPr>
                        </m:funcPr>
                        <m:fName>
                          <m:r>
                            <m:rPr>
                              <m:sty m:val="p"/>
                            </m:rPr>
                            <a:rPr lang="en-US">
                              <a:latin typeface="Cambria Math" charset="0"/>
                            </a:rPr>
                            <m:t>log</m:t>
                          </m:r>
                        </m:fName>
                        <m:e>
                          <m:d>
                            <m:dPr>
                              <m:ctrlPr>
                                <a:rPr lang="en-US" i="1">
                                  <a:latin typeface="Cambria Math" panose="02040503050406030204" pitchFamily="18" charset="0"/>
                                </a:rPr>
                              </m:ctrlPr>
                            </m:dPr>
                            <m:e>
                              <m:r>
                                <a:rPr lang="en-US" i="1">
                                  <a:latin typeface="Cambria Math" charset="0"/>
                                </a:rPr>
                                <m:t>𝑋</m:t>
                              </m:r>
                            </m:e>
                          </m:d>
                        </m:e>
                      </m:func>
                      <m:r>
                        <a:rPr lang="en-US" i="1">
                          <a:latin typeface="Cambria Math" charset="0"/>
                        </a:rPr>
                        <m:t>−</m:t>
                      </m:r>
                      <m:func>
                        <m:funcPr>
                          <m:ctrlPr>
                            <a:rPr lang="en-US" i="1">
                              <a:latin typeface="Cambria Math" panose="02040503050406030204" pitchFamily="18" charset="0"/>
                            </a:rPr>
                          </m:ctrlPr>
                        </m:funcPr>
                        <m:fName>
                          <m:r>
                            <m:rPr>
                              <m:sty m:val="p"/>
                            </m:rPr>
                            <a:rPr lang="en-US">
                              <a:latin typeface="Cambria Math" charset="0"/>
                            </a:rPr>
                            <m:t>log</m:t>
                          </m:r>
                        </m:fName>
                        <m:e>
                          <m:d>
                            <m:dPr>
                              <m:ctrlPr>
                                <a:rPr lang="en-US" i="1">
                                  <a:latin typeface="Cambria Math" panose="02040503050406030204" pitchFamily="18" charset="0"/>
                                </a:rPr>
                              </m:ctrlPr>
                            </m:dPr>
                            <m:e>
                              <m:r>
                                <a:rPr lang="en-US" i="1">
                                  <a:latin typeface="Cambria Math" charset="0"/>
                                </a:rPr>
                                <m:t>𝑌</m:t>
                              </m:r>
                            </m:e>
                          </m:d>
                        </m:e>
                      </m:func>
                      <m:r>
                        <a:rPr lang="en-US" i="1">
                          <a:latin typeface="Cambria Math" charset="0"/>
                        </a:rPr>
                        <m:t>=</m:t>
                      </m:r>
                      <m:r>
                        <m:rPr>
                          <m:sty m:val="p"/>
                        </m:rPr>
                        <a:rPr lang="en-US">
                          <a:latin typeface="Cambria Math" charset="0"/>
                        </a:rPr>
                        <m:t>log</m:t>
                      </m:r>
                      <m:r>
                        <a:rPr lang="en-US" i="1">
                          <a:latin typeface="Cambria Math" charset="0"/>
                        </a:rPr>
                        <m:t>⁡(</m:t>
                      </m:r>
                      <m:f>
                        <m:fPr>
                          <m:ctrlPr>
                            <a:rPr lang="bg-BG" i="1">
                              <a:latin typeface="Cambria Math" panose="02040503050406030204" pitchFamily="18" charset="0"/>
                            </a:rPr>
                          </m:ctrlPr>
                        </m:fPr>
                        <m:num>
                          <m:r>
                            <a:rPr lang="en-US" i="1">
                              <a:latin typeface="Cambria Math" charset="0"/>
                            </a:rPr>
                            <m:t>𝑋</m:t>
                          </m:r>
                        </m:num>
                        <m:den>
                          <m:r>
                            <a:rPr lang="en-US" i="1">
                              <a:latin typeface="Cambria Math" charset="0"/>
                            </a:rPr>
                            <m:t>𝑌</m:t>
                          </m:r>
                        </m:den>
                      </m:f>
                      <m:r>
                        <a:rPr lang="en-US" i="1">
                          <a:latin typeface="Cambria Math" charset="0"/>
                        </a:rPr>
                        <m:t>)</m:t>
                      </m:r>
                    </m:oMath>
                  </m:oMathPara>
                </a14:m>
                <a:endParaRPr lang="en-US" dirty="0"/>
              </a:p>
            </p:txBody>
          </p:sp>
        </mc:Choice>
        <mc:Fallback xmlns="">
          <p:sp>
            <p:nvSpPr>
              <p:cNvPr id="14" name="TextBox 13"/>
              <p:cNvSpPr txBox="1">
                <a:spLocks noRot="1" noChangeAspect="1" noMove="1" noResize="1" noEditPoints="1" noAdjustHandles="1" noChangeArrowheads="1" noChangeShapeType="1" noTextEdit="1"/>
              </p:cNvSpPr>
              <p:nvPr/>
            </p:nvSpPr>
            <p:spPr>
              <a:xfrm>
                <a:off x="7162800" y="1374303"/>
                <a:ext cx="2611420" cy="516745"/>
              </a:xfrm>
              <a:prstGeom prst="rect">
                <a:avLst/>
              </a:prstGeom>
              <a:blipFill>
                <a:blip r:embed="rId4"/>
                <a:stretch>
                  <a:fillRect l="-1942" t="-2439" r="-1456" b="-1463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5" name="TextBox 24"/>
              <p:cNvSpPr txBox="1"/>
              <p:nvPr/>
            </p:nvSpPr>
            <p:spPr>
              <a:xfrm>
                <a:off x="7226983" y="2596345"/>
                <a:ext cx="1508553" cy="289310"/>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p>
                        <m:sSupPr>
                          <m:ctrlPr>
                            <a:rPr lang="en-US" i="1">
                              <a:latin typeface="Cambria Math" panose="02040503050406030204" pitchFamily="18" charset="0"/>
                            </a:rPr>
                          </m:ctrlPr>
                        </m:sSupPr>
                        <m:e>
                          <m:r>
                            <a:rPr lang="en-US" i="1">
                              <a:latin typeface="Cambria Math" panose="02040503050406030204" pitchFamily="18" charset="0"/>
                            </a:rPr>
                            <m:t>10</m:t>
                          </m:r>
                        </m:e>
                        <m:sup>
                          <m:sSub>
                            <m:sSubPr>
                              <m:ctrlPr>
                                <a:rPr lang="en-US" i="1">
                                  <a:latin typeface="Cambria Math" panose="02040503050406030204" pitchFamily="18" charset="0"/>
                                </a:rPr>
                              </m:ctrlPr>
                            </m:sSubPr>
                            <m:e>
                              <m:r>
                                <a:rPr lang="en-US" i="1">
                                  <a:latin typeface="Cambria Math" panose="02040503050406030204" pitchFamily="18" charset="0"/>
                                </a:rPr>
                                <m:t>𝑙𝑜𝑔</m:t>
                              </m:r>
                            </m:e>
                            <m:sub>
                              <m:r>
                                <a:rPr lang="en-US" i="1">
                                  <a:latin typeface="Cambria Math" panose="02040503050406030204" pitchFamily="18" charset="0"/>
                                </a:rPr>
                                <m:t>10</m:t>
                              </m:r>
                            </m:sub>
                          </m:sSub>
                          <m:r>
                            <a:rPr lang="en-US" i="1">
                              <a:latin typeface="Cambria Math" charset="0"/>
                            </a:rPr>
                            <m:t>⁡(</m:t>
                          </m:r>
                          <m:r>
                            <a:rPr lang="en-US" i="1">
                              <a:latin typeface="Cambria Math" charset="0"/>
                            </a:rPr>
                            <m:t>𝑥</m:t>
                          </m:r>
                          <m:r>
                            <a:rPr lang="en-US" i="1">
                              <a:latin typeface="Cambria Math" charset="0"/>
                            </a:rPr>
                            <m:t>)</m:t>
                          </m:r>
                        </m:sup>
                      </m:sSup>
                      <m:r>
                        <a:rPr lang="en-US" i="1">
                          <a:latin typeface="Cambria Math" charset="0"/>
                        </a:rPr>
                        <m:t>=</m:t>
                      </m:r>
                      <m:r>
                        <a:rPr lang="en-US" i="1">
                          <a:latin typeface="Cambria Math" charset="0"/>
                        </a:rPr>
                        <m:t>𝑋</m:t>
                      </m:r>
                    </m:oMath>
                  </m:oMathPara>
                </a14:m>
                <a:endParaRPr lang="en-US" dirty="0"/>
              </a:p>
            </p:txBody>
          </p:sp>
        </mc:Choice>
        <mc:Fallback xmlns="">
          <p:sp>
            <p:nvSpPr>
              <p:cNvPr id="25" name="TextBox 24"/>
              <p:cNvSpPr txBox="1">
                <a:spLocks noRot="1" noChangeAspect="1" noMove="1" noResize="1" noEditPoints="1" noAdjustHandles="1" noChangeArrowheads="1" noChangeShapeType="1" noTextEdit="1"/>
              </p:cNvSpPr>
              <p:nvPr/>
            </p:nvSpPr>
            <p:spPr>
              <a:xfrm>
                <a:off x="7226983" y="2596345"/>
                <a:ext cx="1508553" cy="289310"/>
              </a:xfrm>
              <a:prstGeom prst="rect">
                <a:avLst/>
              </a:prstGeom>
              <a:blipFill>
                <a:blip r:embed="rId5"/>
                <a:stretch>
                  <a:fillRect l="-1681" t="-8333" r="-840" b="-4167"/>
                </a:stretch>
              </a:blipFill>
            </p:spPr>
            <p:txBody>
              <a:bodyPr/>
              <a:lstStyle/>
              <a:p>
                <a:r>
                  <a:rPr lang="en-US">
                    <a:noFill/>
                  </a:rPr>
                  <a:t> </a:t>
                </a:r>
              </a:p>
            </p:txBody>
          </p:sp>
        </mc:Fallback>
      </mc:AlternateContent>
      <p:sp>
        <p:nvSpPr>
          <p:cNvPr id="18" name="TextBox 17"/>
          <p:cNvSpPr txBox="1"/>
          <p:nvPr/>
        </p:nvSpPr>
        <p:spPr>
          <a:xfrm>
            <a:off x="3305140" y="1030980"/>
            <a:ext cx="1371600" cy="461665"/>
          </a:xfrm>
          <a:prstGeom prst="rect">
            <a:avLst/>
          </a:prstGeom>
          <a:noFill/>
        </p:spPr>
        <p:txBody>
          <a:bodyPr wrap="square" rtlCol="0">
            <a:spAutoFit/>
          </a:bodyPr>
          <a:lstStyle/>
          <a:p>
            <a:r>
              <a:rPr lang="en-US" sz="2400" b="1" dirty="0"/>
              <a:t>Prop 1:</a:t>
            </a:r>
          </a:p>
        </p:txBody>
      </p:sp>
      <p:sp>
        <p:nvSpPr>
          <p:cNvPr id="19" name="TextBox 18"/>
          <p:cNvSpPr txBox="1"/>
          <p:nvPr/>
        </p:nvSpPr>
        <p:spPr>
          <a:xfrm>
            <a:off x="3347473" y="1575640"/>
            <a:ext cx="3382434" cy="369332"/>
          </a:xfrm>
          <a:prstGeom prst="rect">
            <a:avLst/>
          </a:prstGeom>
          <a:noFill/>
        </p:spPr>
        <p:txBody>
          <a:bodyPr wrap="square" rtlCol="0">
            <a:spAutoFit/>
          </a:bodyPr>
          <a:lstStyle/>
          <a:p>
            <a:pPr algn="ctr"/>
            <a:r>
              <a:rPr lang="en-US" dirty="0"/>
              <a:t>Mean[log(x)] = Median[log(x)]</a:t>
            </a:r>
          </a:p>
        </p:txBody>
      </p:sp>
      <p:sp>
        <p:nvSpPr>
          <p:cNvPr id="22" name="TextBox 21"/>
          <p:cNvSpPr txBox="1"/>
          <p:nvPr/>
        </p:nvSpPr>
        <p:spPr>
          <a:xfrm>
            <a:off x="3305140" y="2044512"/>
            <a:ext cx="1371600" cy="461665"/>
          </a:xfrm>
          <a:prstGeom prst="rect">
            <a:avLst/>
          </a:prstGeom>
          <a:noFill/>
        </p:spPr>
        <p:txBody>
          <a:bodyPr wrap="square" rtlCol="0">
            <a:spAutoFit/>
          </a:bodyPr>
          <a:lstStyle/>
          <a:p>
            <a:r>
              <a:rPr lang="en-US" sz="2400" b="1" dirty="0"/>
              <a:t>Prop 2:</a:t>
            </a:r>
            <a:endParaRPr lang="en-US" b="1" dirty="0"/>
          </a:p>
        </p:txBody>
      </p:sp>
      <p:sp>
        <p:nvSpPr>
          <p:cNvPr id="23" name="TextBox 22"/>
          <p:cNvSpPr txBox="1"/>
          <p:nvPr/>
        </p:nvSpPr>
        <p:spPr>
          <a:xfrm>
            <a:off x="3048000" y="2602468"/>
            <a:ext cx="4114800" cy="369332"/>
          </a:xfrm>
          <a:prstGeom prst="rect">
            <a:avLst/>
          </a:prstGeom>
          <a:noFill/>
        </p:spPr>
        <p:txBody>
          <a:bodyPr wrap="square" rtlCol="0">
            <a:spAutoFit/>
          </a:bodyPr>
          <a:lstStyle/>
          <a:p>
            <a:pPr algn="ctr"/>
            <a:r>
              <a:rPr lang="en-US" dirty="0"/>
              <a:t>log(Median(X) =  Median(log(X)) </a:t>
            </a:r>
          </a:p>
        </p:txBody>
      </p:sp>
    </p:spTree>
    <p:extLst>
      <p:ext uri="{BB962C8B-B14F-4D97-AF65-F5344CB8AC3E}">
        <p14:creationId xmlns:p14="http://schemas.microsoft.com/office/powerpoint/2010/main" val="8516799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9"/>
                                        </p:tgtEl>
                                        <p:attrNameLst>
                                          <p:attrName>style.visibility</p:attrName>
                                        </p:attrNameLst>
                                      </p:cBhvr>
                                      <p:to>
                                        <p:strVal val="visible"/>
                                      </p:to>
                                    </p:set>
                                    <p:animEffect transition="in" filter="fade">
                                      <p:cBhvr>
                                        <p:cTn id="10" dur="500"/>
                                        <p:tgtEl>
                                          <p:spTgt spid="19"/>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2"/>
                                        </p:tgtEl>
                                        <p:attrNameLst>
                                          <p:attrName>style.visibility</p:attrName>
                                        </p:attrNameLst>
                                      </p:cBhvr>
                                      <p:to>
                                        <p:strVal val="visible"/>
                                      </p:to>
                                    </p:set>
                                    <p:animEffect transition="in" filter="fade">
                                      <p:cBhvr>
                                        <p:cTn id="13" dur="500"/>
                                        <p:tgtEl>
                                          <p:spTgt spid="22"/>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3"/>
                                        </p:tgtEl>
                                        <p:attrNameLst>
                                          <p:attrName>style.visibility</p:attrName>
                                        </p:attrNameLst>
                                      </p:cBhvr>
                                      <p:to>
                                        <p:strVal val="visible"/>
                                      </p:to>
                                    </p:set>
                                    <p:animEffect transition="in" filter="fade">
                                      <p:cBhvr>
                                        <p:cTn id="16" dur="500"/>
                                        <p:tgtEl>
                                          <p:spTgt spid="23"/>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5"/>
                                        </p:tgtEl>
                                        <p:attrNameLst>
                                          <p:attrName>style.visibility</p:attrName>
                                        </p:attrNameLst>
                                      </p:cBhvr>
                                      <p:to>
                                        <p:strVal val="visible"/>
                                      </p:to>
                                    </p:set>
                                    <p:animEffect transition="in" filter="fade">
                                      <p:cBhvr>
                                        <p:cTn id="19" dur="500"/>
                                        <p:tgtEl>
                                          <p:spTgt spid="25"/>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fade">
                                      <p:cBhvr>
                                        <p:cTn id="22" dur="500"/>
                                        <p:tgtEl>
                                          <p:spTgt spid="17"/>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500"/>
                                        <p:tgtEl>
                                          <p:spTgt spid="5"/>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fade">
                                      <p:cBhvr>
                                        <p:cTn id="28" dur="500"/>
                                        <p:tgtEl>
                                          <p:spTgt spid="14"/>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20">
                                            <p:txEl>
                                              <p:pRg st="0" end="0"/>
                                            </p:txEl>
                                          </p:spTgt>
                                        </p:tgtEl>
                                        <p:attrNameLst>
                                          <p:attrName>style.visibility</p:attrName>
                                        </p:attrNameLst>
                                      </p:cBhvr>
                                      <p:to>
                                        <p:strVal val="visible"/>
                                      </p:to>
                                    </p:set>
                                    <p:animEffect transition="in" filter="fade">
                                      <p:cBhvr>
                                        <p:cTn id="33" dur="500"/>
                                        <p:tgtEl>
                                          <p:spTgt spid="20">
                                            <p:txEl>
                                              <p:pRg st="0" end="0"/>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20">
                                            <p:txEl>
                                              <p:pRg st="1" end="1"/>
                                            </p:txEl>
                                          </p:spTgt>
                                        </p:tgtEl>
                                        <p:attrNameLst>
                                          <p:attrName>style.visibility</p:attrName>
                                        </p:attrNameLst>
                                      </p:cBhvr>
                                      <p:to>
                                        <p:strVal val="visible"/>
                                      </p:to>
                                    </p:set>
                                    <p:animEffect transition="in" filter="fade">
                                      <p:cBhvr>
                                        <p:cTn id="38" dur="500"/>
                                        <p:tgtEl>
                                          <p:spTgt spid="20">
                                            <p:txEl>
                                              <p:pRg st="1" end="1"/>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20">
                                            <p:txEl>
                                              <p:pRg st="2" end="2"/>
                                            </p:txEl>
                                          </p:spTgt>
                                        </p:tgtEl>
                                        <p:attrNameLst>
                                          <p:attrName>style.visibility</p:attrName>
                                        </p:attrNameLst>
                                      </p:cBhvr>
                                      <p:to>
                                        <p:strVal val="visible"/>
                                      </p:to>
                                    </p:set>
                                    <p:animEffect transition="in" filter="fade">
                                      <p:cBhvr>
                                        <p:cTn id="43" dur="500"/>
                                        <p:tgtEl>
                                          <p:spTgt spid="20">
                                            <p:txEl>
                                              <p:pRg st="2" end="2"/>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20">
                                            <p:txEl>
                                              <p:pRg st="3" end="3"/>
                                            </p:txEl>
                                          </p:spTgt>
                                        </p:tgtEl>
                                        <p:attrNameLst>
                                          <p:attrName>style.visibility</p:attrName>
                                        </p:attrNameLst>
                                      </p:cBhvr>
                                      <p:to>
                                        <p:strVal val="visible"/>
                                      </p:to>
                                    </p:set>
                                    <p:animEffect transition="in" filter="fade">
                                      <p:cBhvr>
                                        <p:cTn id="48" dur="500"/>
                                        <p:tgtEl>
                                          <p:spTgt spid="20">
                                            <p:txEl>
                                              <p:pRg st="3" end="3"/>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20">
                                            <p:txEl>
                                              <p:pRg st="4" end="4"/>
                                            </p:txEl>
                                          </p:spTgt>
                                        </p:tgtEl>
                                        <p:attrNameLst>
                                          <p:attrName>style.visibility</p:attrName>
                                        </p:attrNameLst>
                                      </p:cBhvr>
                                      <p:to>
                                        <p:strVal val="visible"/>
                                      </p:to>
                                    </p:set>
                                    <p:animEffect transition="in" filter="fade">
                                      <p:cBhvr>
                                        <p:cTn id="53" dur="500"/>
                                        <p:tgtEl>
                                          <p:spTgt spid="20">
                                            <p:txEl>
                                              <p:pRg st="4" end="4"/>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20">
                                            <p:txEl>
                                              <p:pRg st="5" end="5"/>
                                            </p:txEl>
                                          </p:spTgt>
                                        </p:tgtEl>
                                        <p:attrNameLst>
                                          <p:attrName>style.visibility</p:attrName>
                                        </p:attrNameLst>
                                      </p:cBhvr>
                                      <p:to>
                                        <p:strVal val="visible"/>
                                      </p:to>
                                    </p:set>
                                    <p:animEffect transition="in" filter="fade">
                                      <p:cBhvr>
                                        <p:cTn id="58" dur="500"/>
                                        <p:tgtEl>
                                          <p:spTgt spid="20">
                                            <p:txEl>
                                              <p:pRg st="5" end="5"/>
                                            </p:txEl>
                                          </p:spTgt>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grpId="0" nodeType="clickEffect">
                                  <p:stCondLst>
                                    <p:cond delay="0"/>
                                  </p:stCondLst>
                                  <p:childTnLst>
                                    <p:set>
                                      <p:cBhvr>
                                        <p:cTn id="62" dur="1" fill="hold">
                                          <p:stCondLst>
                                            <p:cond delay="0"/>
                                          </p:stCondLst>
                                        </p:cTn>
                                        <p:tgtEl>
                                          <p:spTgt spid="20">
                                            <p:txEl>
                                              <p:pRg st="6" end="6"/>
                                            </p:txEl>
                                          </p:spTgt>
                                        </p:tgtEl>
                                        <p:attrNameLst>
                                          <p:attrName>style.visibility</p:attrName>
                                        </p:attrNameLst>
                                      </p:cBhvr>
                                      <p:to>
                                        <p:strVal val="visible"/>
                                      </p:to>
                                    </p:set>
                                    <p:animEffect transition="in" filter="fade">
                                      <p:cBhvr>
                                        <p:cTn id="63" dur="500"/>
                                        <p:tgtEl>
                                          <p:spTgt spid="20">
                                            <p:txEl>
                                              <p:pRg st="6" end="6"/>
                                            </p:txEl>
                                          </p:spTgt>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grpId="0" nodeType="clickEffect">
                                  <p:stCondLst>
                                    <p:cond delay="0"/>
                                  </p:stCondLst>
                                  <p:childTnLst>
                                    <p:set>
                                      <p:cBhvr>
                                        <p:cTn id="67" dur="1" fill="hold">
                                          <p:stCondLst>
                                            <p:cond delay="0"/>
                                          </p:stCondLst>
                                        </p:cTn>
                                        <p:tgtEl>
                                          <p:spTgt spid="20">
                                            <p:txEl>
                                              <p:pRg st="7" end="7"/>
                                            </p:txEl>
                                          </p:spTgt>
                                        </p:tgtEl>
                                        <p:attrNameLst>
                                          <p:attrName>style.visibility</p:attrName>
                                        </p:attrNameLst>
                                      </p:cBhvr>
                                      <p:to>
                                        <p:strVal val="visible"/>
                                      </p:to>
                                    </p:set>
                                    <p:animEffect transition="in" filter="fade">
                                      <p:cBhvr>
                                        <p:cTn id="68" dur="500"/>
                                        <p:tgtEl>
                                          <p:spTgt spid="20">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7" grpId="0"/>
      <p:bldP spid="20" grpId="0" uiExpand="1" build="allAtOnce"/>
      <p:bldP spid="14" grpId="0"/>
      <p:bldP spid="25" grpId="0"/>
      <p:bldP spid="18" grpId="0"/>
      <p:bldP spid="19" grpId="0"/>
      <p:bldP spid="22" grpId="0"/>
      <p:bldP spid="23"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FULL EXAMPLE:  SSHA Data</a:t>
            </a:r>
          </a:p>
        </p:txBody>
      </p:sp>
      <p:sp>
        <p:nvSpPr>
          <p:cNvPr id="4" name="TextBox 14"/>
          <p:cNvSpPr txBox="1">
            <a:spLocks noChangeArrowheads="1"/>
          </p:cNvSpPr>
          <p:nvPr/>
        </p:nvSpPr>
        <p:spPr bwMode="auto">
          <a:xfrm>
            <a:off x="1790700" y="1524000"/>
            <a:ext cx="8648700" cy="39703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en-US"/>
            </a:defPPr>
            <a:lvl1pPr algn="l" rtl="0" eaLnBrk="0" fontAlgn="base" hangingPunct="0">
              <a:spcBef>
                <a:spcPct val="0"/>
              </a:spcBef>
              <a:spcAft>
                <a:spcPct val="0"/>
              </a:spcAft>
              <a:defRPr kern="1200">
                <a:solidFill>
                  <a:schemeClr val="tx1"/>
                </a:solidFill>
                <a:latin typeface="Arial" charset="0"/>
                <a:ea typeface="ＭＳ Ｐゴシック" pitchFamily="34" charset="-128"/>
                <a:cs typeface="+mn-cs"/>
              </a:defRPr>
            </a:lvl1pPr>
            <a:lvl2pPr marL="457200" algn="l" rtl="0" eaLnBrk="0" fontAlgn="base" hangingPunct="0">
              <a:spcBef>
                <a:spcPct val="0"/>
              </a:spcBef>
              <a:spcAft>
                <a:spcPct val="0"/>
              </a:spcAft>
              <a:defRPr kern="1200">
                <a:solidFill>
                  <a:schemeClr val="tx1"/>
                </a:solidFill>
                <a:latin typeface="Arial" charset="0"/>
                <a:ea typeface="ＭＳ Ｐゴシック" pitchFamily="34" charset="-128"/>
                <a:cs typeface="+mn-cs"/>
              </a:defRPr>
            </a:lvl2pPr>
            <a:lvl3pPr marL="914400" algn="l" rtl="0" eaLnBrk="0" fontAlgn="base" hangingPunct="0">
              <a:spcBef>
                <a:spcPct val="0"/>
              </a:spcBef>
              <a:spcAft>
                <a:spcPct val="0"/>
              </a:spcAft>
              <a:defRPr kern="1200">
                <a:solidFill>
                  <a:schemeClr val="tx1"/>
                </a:solidFill>
                <a:latin typeface="Arial" charset="0"/>
                <a:ea typeface="ＭＳ Ｐゴシック" pitchFamily="34" charset="-128"/>
                <a:cs typeface="+mn-cs"/>
              </a:defRPr>
            </a:lvl3pPr>
            <a:lvl4pPr marL="1371600" algn="l" rtl="0" eaLnBrk="0" fontAlgn="base" hangingPunct="0">
              <a:spcBef>
                <a:spcPct val="0"/>
              </a:spcBef>
              <a:spcAft>
                <a:spcPct val="0"/>
              </a:spcAft>
              <a:defRPr kern="1200">
                <a:solidFill>
                  <a:schemeClr val="tx1"/>
                </a:solidFill>
                <a:latin typeface="Arial" charset="0"/>
                <a:ea typeface="ＭＳ Ｐゴシック" pitchFamily="34" charset="-128"/>
                <a:cs typeface="+mn-cs"/>
              </a:defRPr>
            </a:lvl4pPr>
            <a:lvl5pPr marL="1828800" algn="l" rtl="0" eaLnBrk="0" fontAlgn="base" hangingPunct="0">
              <a:spcBef>
                <a:spcPct val="0"/>
              </a:spcBef>
              <a:spcAft>
                <a:spcPct val="0"/>
              </a:spcAft>
              <a:defRPr kern="1200">
                <a:solidFill>
                  <a:schemeClr val="tx1"/>
                </a:solidFill>
                <a:latin typeface="Arial" charset="0"/>
                <a:ea typeface="ＭＳ Ｐゴシック" pitchFamily="34" charset="-128"/>
                <a:cs typeface="+mn-cs"/>
              </a:defRPr>
            </a:lvl5pPr>
            <a:lvl6pPr marL="2286000" algn="l" defTabSz="914400" rtl="0" eaLnBrk="1" latinLnBrk="0" hangingPunct="1">
              <a:defRPr kern="1200">
                <a:solidFill>
                  <a:schemeClr val="tx1"/>
                </a:solidFill>
                <a:latin typeface="Arial" charset="0"/>
                <a:ea typeface="ＭＳ Ｐゴシック" pitchFamily="34" charset="-128"/>
                <a:cs typeface="+mn-cs"/>
              </a:defRPr>
            </a:lvl6pPr>
            <a:lvl7pPr marL="2743200" algn="l" defTabSz="914400" rtl="0" eaLnBrk="1" latinLnBrk="0" hangingPunct="1">
              <a:defRPr kern="1200">
                <a:solidFill>
                  <a:schemeClr val="tx1"/>
                </a:solidFill>
                <a:latin typeface="Arial" charset="0"/>
                <a:ea typeface="ＭＳ Ｐゴシック" pitchFamily="34" charset="-128"/>
                <a:cs typeface="+mn-cs"/>
              </a:defRPr>
            </a:lvl7pPr>
            <a:lvl8pPr marL="3200400" algn="l" defTabSz="914400" rtl="0" eaLnBrk="1" latinLnBrk="0" hangingPunct="1">
              <a:defRPr kern="1200">
                <a:solidFill>
                  <a:schemeClr val="tx1"/>
                </a:solidFill>
                <a:latin typeface="Arial" charset="0"/>
                <a:ea typeface="ＭＳ Ｐゴシック" pitchFamily="34" charset="-128"/>
                <a:cs typeface="+mn-cs"/>
              </a:defRPr>
            </a:lvl8pPr>
            <a:lvl9pPr marL="3657600" algn="l" defTabSz="914400" rtl="0" eaLnBrk="1" latinLnBrk="0" hangingPunct="1">
              <a:defRPr kern="1200">
                <a:solidFill>
                  <a:schemeClr val="tx1"/>
                </a:solidFill>
                <a:latin typeface="Arial" charset="0"/>
                <a:ea typeface="ＭＳ Ｐゴシック" pitchFamily="34" charset="-128"/>
                <a:cs typeface="+mn-cs"/>
              </a:defRPr>
            </a:lvl9pPr>
          </a:lstStyle>
          <a:p>
            <a:pPr>
              <a:spcBef>
                <a:spcPct val="0"/>
              </a:spcBef>
              <a:buClrTx/>
              <a:buFontTx/>
              <a:buNone/>
            </a:pPr>
            <a:r>
              <a:rPr lang="en-US" altLang="en-US" dirty="0"/>
              <a:t>The Survey of Study Habits and Attitudes (SSHA) is a psychological test designed to measure the motivation, study habits, and attitudes toward learning of college students.  These factors, along with ability, are important to explain success in school.  Scores on the SSHA range from 0 to 200.  A selective private college gives the SSGA to an SRS of both male and female first-year students.  </a:t>
            </a:r>
          </a:p>
          <a:p>
            <a:pPr>
              <a:spcBef>
                <a:spcPct val="0"/>
              </a:spcBef>
              <a:buClrTx/>
              <a:buFontTx/>
              <a:buNone/>
            </a:pPr>
            <a:r>
              <a:rPr lang="en-US" altLang="en-US" dirty="0"/>
              <a:t>The data for the women are as follows:</a:t>
            </a:r>
          </a:p>
          <a:p>
            <a:pPr>
              <a:spcBef>
                <a:spcPct val="0"/>
              </a:spcBef>
              <a:buClrTx/>
              <a:buFontTx/>
              <a:buNone/>
            </a:pPr>
            <a:r>
              <a:rPr lang="en-US" altLang="en-US" dirty="0"/>
              <a:t>156  109  137  115  152  140  154  178  111  123  126  126  137  165  129  200  150 140 116 120 130 131 130 140 142 117 118 145 130 145 </a:t>
            </a:r>
          </a:p>
          <a:p>
            <a:pPr>
              <a:spcBef>
                <a:spcPct val="0"/>
              </a:spcBef>
              <a:buClrTx/>
              <a:buFontTx/>
              <a:buNone/>
            </a:pPr>
            <a:r>
              <a:rPr lang="en-US" altLang="en-US" dirty="0"/>
              <a:t>The data for men are as follows:  </a:t>
            </a:r>
          </a:p>
          <a:p>
            <a:pPr>
              <a:spcBef>
                <a:spcPct val="0"/>
              </a:spcBef>
              <a:buClrTx/>
              <a:buFontTx/>
              <a:buNone/>
            </a:pPr>
            <a:r>
              <a:rPr lang="en-US" altLang="en-US" dirty="0"/>
              <a:t>118  140 114   180  115  126  92  169  139  121  132  75  88  113  151  70  115  187  114 116 117 145 149 150 120 121 117 129 92 110   </a:t>
            </a:r>
          </a:p>
          <a:p>
            <a:pPr>
              <a:spcBef>
                <a:spcPct val="0"/>
              </a:spcBef>
              <a:buClrTx/>
              <a:buFontTx/>
              <a:buNone/>
            </a:pPr>
            <a:r>
              <a:rPr lang="en-US" altLang="en-US" dirty="0"/>
              <a:t>Most studies have found that the mean SSHA score for men is lower than the mean score in a comparable group of women.  Test this claim at the alpha = .05 level of significance. (Show all 6 steps.)</a:t>
            </a:r>
          </a:p>
        </p:txBody>
      </p:sp>
      <p:sp>
        <p:nvSpPr>
          <p:cNvPr id="5" name="Rectangle 4"/>
          <p:cNvSpPr/>
          <p:nvPr/>
        </p:nvSpPr>
        <p:spPr>
          <a:xfrm>
            <a:off x="4876801" y="5530382"/>
            <a:ext cx="2219325" cy="954107"/>
          </a:xfrm>
          <a:prstGeom prst="rect">
            <a:avLst/>
          </a:prstGeom>
        </p:spPr>
        <p:txBody>
          <a:bodyPr wrap="square">
            <a:spAutoFit/>
          </a:bodyPr>
          <a:lstStyle/>
          <a:p>
            <a:pPr>
              <a:spcBef>
                <a:spcPct val="0"/>
              </a:spcBef>
              <a:buClrTx/>
              <a:buFontTx/>
              <a:buNone/>
            </a:pPr>
            <a:r>
              <a:rPr lang="en-US" altLang="en-US" sz="2800" b="1" i="1" dirty="0">
                <a:solidFill>
                  <a:schemeClr val="tx2"/>
                </a:solidFill>
              </a:rPr>
              <a:t>H</a:t>
            </a:r>
            <a:r>
              <a:rPr lang="en-US" altLang="en-US" sz="2800" b="1" baseline="-25000" dirty="0">
                <a:solidFill>
                  <a:schemeClr val="tx2"/>
                </a:solidFill>
              </a:rPr>
              <a:t>0</a:t>
            </a:r>
            <a:r>
              <a:rPr lang="en-US" altLang="en-US" sz="2800" b="1" dirty="0">
                <a:solidFill>
                  <a:schemeClr val="tx2"/>
                </a:solidFill>
              </a:rPr>
              <a:t>: </a:t>
            </a:r>
            <a:r>
              <a:rPr lang="en-US" altLang="en-US" sz="2800" b="1" i="1" dirty="0">
                <a:solidFill>
                  <a:schemeClr val="tx2"/>
                </a:solidFill>
                <a:sym typeface="Symbol" pitchFamily="18" charset="2"/>
              </a:rPr>
              <a:t></a:t>
            </a:r>
            <a:r>
              <a:rPr lang="en-US" altLang="en-US" sz="2800" b="1" i="1" baseline="-25000" dirty="0">
                <a:solidFill>
                  <a:schemeClr val="tx2"/>
                </a:solidFill>
                <a:sym typeface="Symbol" pitchFamily="18" charset="2"/>
              </a:rPr>
              <a:t>w</a:t>
            </a:r>
            <a:r>
              <a:rPr lang="en-US" altLang="en-US" sz="2800" b="1" dirty="0">
                <a:solidFill>
                  <a:schemeClr val="tx2"/>
                </a:solidFill>
                <a:sym typeface="Symbol" pitchFamily="18" charset="2"/>
              </a:rPr>
              <a:t> = </a:t>
            </a:r>
            <a:r>
              <a:rPr lang="en-US" altLang="en-US" sz="2800" b="1" i="1" dirty="0">
                <a:solidFill>
                  <a:schemeClr val="tx2"/>
                </a:solidFill>
                <a:sym typeface="Symbol" pitchFamily="18" charset="2"/>
              </a:rPr>
              <a:t></a:t>
            </a:r>
            <a:r>
              <a:rPr lang="en-US" altLang="en-US" sz="2800" b="1" i="1" baseline="-25000" dirty="0">
                <a:solidFill>
                  <a:schemeClr val="tx2"/>
                </a:solidFill>
                <a:sym typeface="Symbol" pitchFamily="18" charset="2"/>
              </a:rPr>
              <a:t>m</a:t>
            </a:r>
            <a:endParaRPr lang="en-US" altLang="en-US" sz="2800" b="1" baseline="-25000" dirty="0">
              <a:solidFill>
                <a:schemeClr val="tx2"/>
              </a:solidFill>
              <a:sym typeface="Symbol" pitchFamily="18" charset="2"/>
            </a:endParaRPr>
          </a:p>
          <a:p>
            <a:pPr>
              <a:spcBef>
                <a:spcPct val="0"/>
              </a:spcBef>
              <a:buClrTx/>
              <a:buFontTx/>
              <a:buNone/>
            </a:pPr>
            <a:r>
              <a:rPr lang="en-US" altLang="en-US" sz="2800" b="1" i="1" dirty="0">
                <a:solidFill>
                  <a:schemeClr val="tx2"/>
                </a:solidFill>
                <a:sym typeface="Symbol" pitchFamily="18" charset="2"/>
              </a:rPr>
              <a:t>H</a:t>
            </a:r>
            <a:r>
              <a:rPr lang="en-US" altLang="en-US" sz="2800" b="1" baseline="-25000" dirty="0">
                <a:solidFill>
                  <a:schemeClr val="tx2"/>
                </a:solidFill>
                <a:sym typeface="Symbol" pitchFamily="18" charset="2"/>
              </a:rPr>
              <a:t>1</a:t>
            </a:r>
            <a:r>
              <a:rPr lang="en-US" altLang="en-US" sz="2800" b="1" dirty="0">
                <a:solidFill>
                  <a:schemeClr val="tx2"/>
                </a:solidFill>
                <a:sym typeface="Symbol" pitchFamily="18" charset="2"/>
              </a:rPr>
              <a:t>: </a:t>
            </a:r>
            <a:r>
              <a:rPr lang="en-US" altLang="en-US" sz="2800" b="1" i="1" dirty="0">
                <a:solidFill>
                  <a:schemeClr val="tx2"/>
                </a:solidFill>
                <a:sym typeface="Symbol" pitchFamily="18" charset="2"/>
              </a:rPr>
              <a:t></a:t>
            </a:r>
            <a:r>
              <a:rPr lang="en-US" altLang="en-US" sz="2800" b="1" i="1" baseline="-25000" dirty="0">
                <a:solidFill>
                  <a:schemeClr val="tx2"/>
                </a:solidFill>
                <a:sym typeface="Symbol" pitchFamily="18" charset="2"/>
              </a:rPr>
              <a:t>w</a:t>
            </a:r>
            <a:r>
              <a:rPr lang="en-US" altLang="en-US" sz="2800" b="1" dirty="0">
                <a:solidFill>
                  <a:schemeClr val="tx2"/>
                </a:solidFill>
                <a:sym typeface="Symbol" pitchFamily="18" charset="2"/>
              </a:rPr>
              <a:t> &gt; </a:t>
            </a:r>
            <a:r>
              <a:rPr lang="en-US" altLang="en-US" sz="2800" b="1" i="1" dirty="0">
                <a:solidFill>
                  <a:schemeClr val="tx2"/>
                </a:solidFill>
                <a:sym typeface="Symbol" pitchFamily="18" charset="2"/>
              </a:rPr>
              <a:t></a:t>
            </a:r>
            <a:r>
              <a:rPr lang="en-US" altLang="en-US" sz="2800" b="1" i="1" baseline="-25000" dirty="0">
                <a:solidFill>
                  <a:schemeClr val="tx2"/>
                </a:solidFill>
                <a:sym typeface="Symbol" pitchFamily="18" charset="2"/>
              </a:rPr>
              <a:t>m </a:t>
            </a:r>
            <a:endParaRPr lang="en-US" altLang="en-US" sz="2800" b="1" dirty="0">
              <a:solidFill>
                <a:srgbClr val="FF0000"/>
              </a:solidFill>
              <a:sym typeface="Symbol" pitchFamily="18" charset="2"/>
            </a:endParaRPr>
          </a:p>
        </p:txBody>
      </p:sp>
      <p:sp>
        <p:nvSpPr>
          <p:cNvPr id="3" name="Slide Number Placeholder 2"/>
          <p:cNvSpPr>
            <a:spLocks noGrp="1"/>
          </p:cNvSpPr>
          <p:nvPr>
            <p:ph type="sldNum" sz="quarter" idx="12"/>
          </p:nvPr>
        </p:nvSpPr>
        <p:spPr>
          <a:xfrm>
            <a:off x="6457950" y="6356351"/>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73D16339-B72B-854C-B6B4-B792DBA7120B}" type="slidenum">
              <a:rPr lang="en-US" smtClean="0"/>
              <a:pPr/>
              <a:t>43</a:t>
            </a:fld>
            <a:endParaRPr lang="en-US" dirty="0"/>
          </a:p>
        </p:txBody>
      </p:sp>
    </p:spTree>
    <p:extLst>
      <p:ext uri="{BB962C8B-B14F-4D97-AF65-F5344CB8AC3E}">
        <p14:creationId xmlns:p14="http://schemas.microsoft.com/office/powerpoint/2010/main" val="337258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Full Example: SSHA Data</a:t>
            </a:r>
          </a:p>
        </p:txBody>
      </p:sp>
      <p:sp>
        <p:nvSpPr>
          <p:cNvPr id="3" name="Content Placeholder 2"/>
          <p:cNvSpPr>
            <a:spLocks noGrp="1"/>
          </p:cNvSpPr>
          <p:nvPr>
            <p:ph idx="1"/>
          </p:nvPr>
        </p:nvSpPr>
        <p:spPr>
          <a:xfrm>
            <a:off x="1981200" y="1600201"/>
            <a:ext cx="8229600" cy="2362200"/>
          </a:xfrm>
        </p:spPr>
        <p:txBody>
          <a:bodyPr>
            <a:normAutofit fontScale="92500" lnSpcReduction="10000"/>
          </a:bodyPr>
          <a:lstStyle/>
          <a:p>
            <a:pPr marL="0" indent="0">
              <a:buNone/>
            </a:pPr>
            <a:r>
              <a:rPr lang="en-US" b="1" dirty="0"/>
              <a:t>State the Problem: </a:t>
            </a:r>
            <a:r>
              <a:rPr lang="en-US" dirty="0"/>
              <a:t>We would like to test the claim that the mean SSHA score of men is less than that of women.  </a:t>
            </a:r>
          </a:p>
          <a:p>
            <a:pPr marL="0" indent="0">
              <a:buNone/>
            </a:pPr>
            <a:r>
              <a:rPr lang="en-US" b="1" dirty="0"/>
              <a:t>Check Assumptions:</a:t>
            </a:r>
          </a:p>
          <a:p>
            <a:pPr marL="0" indent="0">
              <a:buNone/>
            </a:pPr>
            <a:r>
              <a:rPr lang="en-US" dirty="0"/>
              <a:t>1. Normally Distributed Populations</a:t>
            </a:r>
          </a:p>
        </p:txBody>
      </p:sp>
      <p:sp>
        <p:nvSpPr>
          <p:cNvPr id="4" name="Slide Number Placeholder 3"/>
          <p:cNvSpPr>
            <a:spLocks noGrp="1"/>
          </p:cNvSpPr>
          <p:nvPr>
            <p:ph type="sldNum" sz="quarter" idx="12"/>
          </p:nvPr>
        </p:nvSpPr>
        <p:spPr>
          <a:xfrm>
            <a:off x="6457950" y="6356351"/>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73D16339-B72B-854C-B6B4-B792DBA7120B}" type="slidenum">
              <a:rPr lang="en-US" smtClean="0"/>
              <a:pPr/>
              <a:t>44</a:t>
            </a:fld>
            <a:endParaRPr lang="en-US" dirty="0"/>
          </a:p>
        </p:txBody>
      </p:sp>
    </p:spTree>
    <p:extLst>
      <p:ext uri="{BB962C8B-B14F-4D97-AF65-F5344CB8AC3E}">
        <p14:creationId xmlns:p14="http://schemas.microsoft.com/office/powerpoint/2010/main" val="383954491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First Check …. q-q Plot</a:t>
            </a:r>
          </a:p>
        </p:txBody>
      </p:sp>
      <p:sp>
        <p:nvSpPr>
          <p:cNvPr id="3" name="Content Placeholder 2"/>
          <p:cNvSpPr>
            <a:spLocks noGrp="1"/>
          </p:cNvSpPr>
          <p:nvPr>
            <p:ph idx="1"/>
          </p:nvPr>
        </p:nvSpPr>
        <p:spPr>
          <a:xfrm>
            <a:off x="1981200" y="4876800"/>
            <a:ext cx="8229600" cy="1524000"/>
          </a:xfrm>
        </p:spPr>
        <p:txBody>
          <a:bodyPr>
            <a:normAutofit fontScale="85000" lnSpcReduction="20000"/>
          </a:bodyPr>
          <a:lstStyle/>
          <a:p>
            <a:pPr marL="0" indent="0">
              <a:buNone/>
            </a:pPr>
            <a:r>
              <a:rPr lang="en-US" dirty="0"/>
              <a:t>The q-q plots for both populations look sufficiently normal.  We look at the histograms as well … but there is not sufficient evidence here to suggest that they are not normal.  </a:t>
            </a:r>
          </a:p>
        </p:txBody>
      </p:sp>
      <p:sp>
        <p:nvSpPr>
          <p:cNvPr id="4" name="Slide Number Placeholder 3"/>
          <p:cNvSpPr>
            <a:spLocks noGrp="1"/>
          </p:cNvSpPr>
          <p:nvPr>
            <p:ph type="sldNum" sz="quarter" idx="12"/>
          </p:nvPr>
        </p:nvSpPr>
        <p:spPr>
          <a:xfrm>
            <a:off x="6457950" y="6356351"/>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73D16339-B72B-854C-B6B4-B792DBA7120B}" type="slidenum">
              <a:rPr lang="en-US" smtClean="0"/>
              <a:pPr/>
              <a:t>45</a:t>
            </a:fld>
            <a:endParaRPr lang="en-US" dirty="0"/>
          </a:p>
        </p:txBody>
      </p:sp>
      <p:pic>
        <p:nvPicPr>
          <p:cNvPr id="5" name="Picture 4"/>
          <p:cNvPicPr>
            <a:picLocks noChangeAspect="1"/>
          </p:cNvPicPr>
          <p:nvPr/>
        </p:nvPicPr>
        <p:blipFill>
          <a:blip r:embed="rId2"/>
          <a:stretch>
            <a:fillRect/>
          </a:stretch>
        </p:blipFill>
        <p:spPr>
          <a:xfrm>
            <a:off x="3067300" y="1295401"/>
            <a:ext cx="6048375" cy="3448183"/>
          </a:xfrm>
          <a:prstGeom prst="rect">
            <a:avLst/>
          </a:prstGeom>
        </p:spPr>
      </p:pic>
    </p:spTree>
    <p:extLst>
      <p:ext uri="{BB962C8B-B14F-4D97-AF65-F5344CB8AC3E}">
        <p14:creationId xmlns:p14="http://schemas.microsoft.com/office/powerpoint/2010/main" val="191823897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Histograms</a:t>
            </a:r>
          </a:p>
        </p:txBody>
      </p:sp>
      <p:sp>
        <p:nvSpPr>
          <p:cNvPr id="3" name="Content Placeholder 2"/>
          <p:cNvSpPr>
            <a:spLocks noGrp="1"/>
          </p:cNvSpPr>
          <p:nvPr>
            <p:ph idx="1"/>
          </p:nvPr>
        </p:nvSpPr>
        <p:spPr>
          <a:xfrm>
            <a:off x="1981200" y="5548011"/>
            <a:ext cx="8229600" cy="1325563"/>
          </a:xfrm>
        </p:spPr>
        <p:txBody>
          <a:bodyPr>
            <a:normAutofit fontScale="77500" lnSpcReduction="20000"/>
          </a:bodyPr>
          <a:lstStyle/>
          <a:p>
            <a:r>
              <a:rPr lang="en-US" dirty="0"/>
              <a:t>Keeping in mind the relative small sample size from each population, we do not observe any extreme outliers and observe a pretty strong bell shape which lends evidence to support normality of the populations.  </a:t>
            </a:r>
          </a:p>
        </p:txBody>
      </p:sp>
      <p:sp>
        <p:nvSpPr>
          <p:cNvPr id="4" name="Slide Number Placeholder 3"/>
          <p:cNvSpPr>
            <a:spLocks noGrp="1"/>
          </p:cNvSpPr>
          <p:nvPr>
            <p:ph type="sldNum" sz="quarter" idx="12"/>
          </p:nvPr>
        </p:nvSpPr>
        <p:spPr>
          <a:xfrm>
            <a:off x="6457950" y="6356351"/>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73D16339-B72B-854C-B6B4-B792DBA7120B}" type="slidenum">
              <a:rPr lang="en-US" smtClean="0"/>
              <a:pPr/>
              <a:t>46</a:t>
            </a:fld>
            <a:endParaRPr lang="en-US" dirty="0"/>
          </a:p>
        </p:txBody>
      </p:sp>
      <p:pic>
        <p:nvPicPr>
          <p:cNvPr id="5" name="Picture 4"/>
          <p:cNvPicPr>
            <a:picLocks noChangeAspect="1"/>
          </p:cNvPicPr>
          <p:nvPr/>
        </p:nvPicPr>
        <p:blipFill>
          <a:blip r:embed="rId2"/>
          <a:stretch>
            <a:fillRect/>
          </a:stretch>
        </p:blipFill>
        <p:spPr>
          <a:xfrm>
            <a:off x="2895600" y="1357010"/>
            <a:ext cx="6096000" cy="4087762"/>
          </a:xfrm>
          <a:prstGeom prst="rect">
            <a:avLst/>
          </a:prstGeom>
        </p:spPr>
      </p:pic>
    </p:spTree>
    <p:extLst>
      <p:ext uri="{BB962C8B-B14F-4D97-AF65-F5344CB8AC3E}">
        <p14:creationId xmlns:p14="http://schemas.microsoft.com/office/powerpoint/2010/main" val="227054014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Normality Assumption</a:t>
            </a:r>
          </a:p>
        </p:txBody>
      </p:sp>
      <p:sp>
        <p:nvSpPr>
          <p:cNvPr id="6" name="TextBox 5"/>
          <p:cNvSpPr txBox="1"/>
          <p:nvPr/>
        </p:nvSpPr>
        <p:spPr>
          <a:xfrm>
            <a:off x="3352800" y="4572001"/>
            <a:ext cx="6019800" cy="1200329"/>
          </a:xfrm>
          <a:prstGeom prst="rect">
            <a:avLst/>
          </a:prstGeom>
          <a:noFill/>
        </p:spPr>
        <p:txBody>
          <a:bodyPr wrap="square" rtlCol="0">
            <a:spAutoFit/>
          </a:bodyPr>
          <a:lstStyle/>
          <a:p>
            <a:r>
              <a:rPr lang="en-US" dirty="0"/>
              <a:t>Visual inspection of the histograms and q-q plots of each population is consistent with the normality of each population.  We assume normality and move on to the second assumption. </a:t>
            </a:r>
          </a:p>
        </p:txBody>
      </p:sp>
      <p:sp>
        <p:nvSpPr>
          <p:cNvPr id="3" name="Slide Number Placeholder 2"/>
          <p:cNvSpPr>
            <a:spLocks noGrp="1"/>
          </p:cNvSpPr>
          <p:nvPr>
            <p:ph type="sldNum" sz="quarter" idx="12"/>
          </p:nvPr>
        </p:nvSpPr>
        <p:spPr>
          <a:xfrm>
            <a:off x="6457950" y="6356351"/>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73D16339-B72B-854C-B6B4-B792DBA7120B}" type="slidenum">
              <a:rPr lang="en-US" smtClean="0"/>
              <a:pPr/>
              <a:t>47</a:t>
            </a:fld>
            <a:endParaRPr lang="en-US" dirty="0"/>
          </a:p>
        </p:txBody>
      </p:sp>
      <p:pic>
        <p:nvPicPr>
          <p:cNvPr id="7" name="Picture 6"/>
          <p:cNvPicPr>
            <a:picLocks noChangeAspect="1"/>
          </p:cNvPicPr>
          <p:nvPr/>
        </p:nvPicPr>
        <p:blipFill>
          <a:blip r:embed="rId2"/>
          <a:stretch>
            <a:fillRect/>
          </a:stretch>
        </p:blipFill>
        <p:spPr>
          <a:xfrm>
            <a:off x="5889492" y="1593344"/>
            <a:ext cx="4397508" cy="2507022"/>
          </a:xfrm>
          <a:prstGeom prst="rect">
            <a:avLst/>
          </a:prstGeom>
        </p:spPr>
      </p:pic>
      <p:pic>
        <p:nvPicPr>
          <p:cNvPr id="8" name="Picture 7"/>
          <p:cNvPicPr>
            <a:picLocks noChangeAspect="1"/>
          </p:cNvPicPr>
          <p:nvPr/>
        </p:nvPicPr>
        <p:blipFill>
          <a:blip r:embed="rId3"/>
          <a:stretch>
            <a:fillRect/>
          </a:stretch>
        </p:blipFill>
        <p:spPr>
          <a:xfrm>
            <a:off x="1905000" y="1593344"/>
            <a:ext cx="3733800" cy="2503754"/>
          </a:xfrm>
          <a:prstGeom prst="rect">
            <a:avLst/>
          </a:prstGeom>
        </p:spPr>
      </p:pic>
    </p:spTree>
    <p:extLst>
      <p:ext uri="{BB962C8B-B14F-4D97-AF65-F5344CB8AC3E}">
        <p14:creationId xmlns:p14="http://schemas.microsoft.com/office/powerpoint/2010/main" val="245157578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Full Example: SSHA Data</a:t>
            </a:r>
          </a:p>
        </p:txBody>
      </p:sp>
      <p:sp>
        <p:nvSpPr>
          <p:cNvPr id="3" name="Content Placeholder 2"/>
          <p:cNvSpPr>
            <a:spLocks noGrp="1"/>
          </p:cNvSpPr>
          <p:nvPr>
            <p:ph idx="1"/>
          </p:nvPr>
        </p:nvSpPr>
        <p:spPr>
          <a:xfrm>
            <a:off x="1981200" y="1600201"/>
            <a:ext cx="8229600" cy="2362200"/>
          </a:xfrm>
        </p:spPr>
        <p:txBody>
          <a:bodyPr>
            <a:normAutofit fontScale="85000" lnSpcReduction="20000"/>
          </a:bodyPr>
          <a:lstStyle/>
          <a:p>
            <a:pPr marL="0" indent="0">
              <a:buNone/>
            </a:pPr>
            <a:r>
              <a:rPr lang="en-US" b="1" dirty="0"/>
              <a:t>State the Problem: </a:t>
            </a:r>
            <a:r>
              <a:rPr lang="en-US" dirty="0"/>
              <a:t>We would like to test the claim that the mean SSHA score of men is less than that of women.  </a:t>
            </a:r>
          </a:p>
          <a:p>
            <a:pPr marL="0" indent="0">
              <a:buNone/>
            </a:pPr>
            <a:r>
              <a:rPr lang="en-US" b="1" dirty="0"/>
              <a:t>Check Assumptions:</a:t>
            </a:r>
          </a:p>
          <a:p>
            <a:pPr marL="514350" indent="-514350">
              <a:buAutoNum type="arabicPeriod"/>
            </a:pPr>
            <a:r>
              <a:rPr lang="en-US" dirty="0"/>
              <a:t>Normally Distributed Populations</a:t>
            </a:r>
          </a:p>
          <a:p>
            <a:pPr marL="514350" indent="-514350">
              <a:buAutoNum type="arabicPeriod"/>
            </a:pPr>
            <a:r>
              <a:rPr lang="en-US" dirty="0"/>
              <a:t>Equal Standard Deviations</a:t>
            </a:r>
          </a:p>
        </p:txBody>
      </p:sp>
      <p:sp>
        <p:nvSpPr>
          <p:cNvPr id="4" name="Slide Number Placeholder 3"/>
          <p:cNvSpPr>
            <a:spLocks noGrp="1"/>
          </p:cNvSpPr>
          <p:nvPr>
            <p:ph type="sldNum" sz="quarter" idx="12"/>
          </p:nvPr>
        </p:nvSpPr>
        <p:spPr>
          <a:xfrm>
            <a:off x="6457950" y="6356351"/>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73D16339-B72B-854C-B6B4-B792DBA7120B}" type="slidenum">
              <a:rPr lang="en-US" smtClean="0"/>
              <a:pPr/>
              <a:t>48</a:t>
            </a:fld>
            <a:endParaRPr lang="en-US" dirty="0"/>
          </a:p>
        </p:txBody>
      </p:sp>
    </p:spTree>
    <p:extLst>
      <p:ext uri="{BB962C8B-B14F-4D97-AF65-F5344CB8AC3E}">
        <p14:creationId xmlns:p14="http://schemas.microsoft.com/office/powerpoint/2010/main" val="291290030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274638"/>
            <a:ext cx="8229600" cy="792162"/>
          </a:xfrm>
        </p:spPr>
        <p:txBody>
          <a:bodyPr>
            <a:normAutofit/>
          </a:bodyPr>
          <a:lstStyle/>
          <a:p>
            <a:r>
              <a:rPr lang="en-US" dirty="0"/>
              <a:t>Equality of Variances </a:t>
            </a:r>
          </a:p>
        </p:txBody>
      </p:sp>
      <p:sp>
        <p:nvSpPr>
          <p:cNvPr id="5" name="TextBox 4"/>
          <p:cNvSpPr txBox="1"/>
          <p:nvPr/>
        </p:nvSpPr>
        <p:spPr>
          <a:xfrm>
            <a:off x="1965960" y="3124200"/>
            <a:ext cx="8305799" cy="923330"/>
          </a:xfrm>
          <a:prstGeom prst="rect">
            <a:avLst/>
          </a:prstGeom>
          <a:noFill/>
        </p:spPr>
        <p:txBody>
          <a:bodyPr wrap="square" rtlCol="0">
            <a:spAutoFit/>
          </a:bodyPr>
          <a:lstStyle/>
          <a:p>
            <a:r>
              <a:rPr lang="en-US" dirty="0"/>
              <a:t>A visual check was done by looking at the histograms which reveal similar shapes and support the equal variances assumption.  You can assume equal variances here. </a:t>
            </a:r>
          </a:p>
        </p:txBody>
      </p:sp>
      <p:sp>
        <p:nvSpPr>
          <p:cNvPr id="3" name="Rectangle 2"/>
          <p:cNvSpPr/>
          <p:nvPr/>
        </p:nvSpPr>
        <p:spPr>
          <a:xfrm>
            <a:off x="1562098" y="5446931"/>
            <a:ext cx="8991600" cy="1477328"/>
          </a:xfrm>
          <a:prstGeom prst="rect">
            <a:avLst/>
          </a:prstGeom>
        </p:spPr>
        <p:txBody>
          <a:bodyPr wrap="square">
            <a:spAutoFit/>
          </a:bodyPr>
          <a:lstStyle/>
          <a:p>
            <a:r>
              <a:rPr lang="en-US" dirty="0"/>
              <a:t>Since we are able to assume normal population distributions, we can use the F-Test to provide secondary evidence if the visual is inconclusive. Since the p-value is greater than our significance level of alpha = 0.05, we fail to reject the null hypothesis of equality (p-value = 0.1043) of variances and conclude that there is not enough evidence to suggest the variances are different.  </a:t>
            </a:r>
          </a:p>
        </p:txBody>
      </p:sp>
      <p:pic>
        <p:nvPicPr>
          <p:cNvPr id="9"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13681" y="3770531"/>
            <a:ext cx="5288437" cy="1676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Slide Number Placeholder 3"/>
          <p:cNvSpPr>
            <a:spLocks noGrp="1"/>
          </p:cNvSpPr>
          <p:nvPr>
            <p:ph type="sldNum" sz="quarter" idx="12"/>
          </p:nvPr>
        </p:nvSpPr>
        <p:spPr>
          <a:xfrm>
            <a:off x="6457950" y="6356351"/>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73D16339-B72B-854C-B6B4-B792DBA7120B}" type="slidenum">
              <a:rPr lang="en-US" smtClean="0"/>
              <a:pPr/>
              <a:t>49</a:t>
            </a:fld>
            <a:endParaRPr lang="en-US" dirty="0"/>
          </a:p>
        </p:txBody>
      </p:sp>
      <p:pic>
        <p:nvPicPr>
          <p:cNvPr id="10" name="Picture 9"/>
          <p:cNvPicPr>
            <a:picLocks noChangeAspect="1"/>
          </p:cNvPicPr>
          <p:nvPr/>
        </p:nvPicPr>
        <p:blipFill>
          <a:blip r:embed="rId3"/>
          <a:stretch>
            <a:fillRect/>
          </a:stretch>
        </p:blipFill>
        <p:spPr>
          <a:xfrm>
            <a:off x="4432212" y="1030921"/>
            <a:ext cx="3175177" cy="2129161"/>
          </a:xfrm>
          <a:prstGeom prst="rect">
            <a:avLst/>
          </a:prstGeom>
        </p:spPr>
      </p:pic>
    </p:spTree>
    <p:extLst>
      <p:ext uri="{BB962C8B-B14F-4D97-AF65-F5344CB8AC3E}">
        <p14:creationId xmlns:p14="http://schemas.microsoft.com/office/powerpoint/2010/main" val="15795884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CAC29B-47E5-5741-86C1-1B93D85BAC52}"/>
              </a:ext>
            </a:extLst>
          </p:cNvPr>
          <p:cNvSpPr>
            <a:spLocks noGrp="1"/>
          </p:cNvSpPr>
          <p:nvPr>
            <p:ph type="title"/>
          </p:nvPr>
        </p:nvSpPr>
        <p:spPr/>
        <p:txBody>
          <a:bodyPr/>
          <a:lstStyle/>
          <a:p>
            <a:r>
              <a:rPr lang="en-US" dirty="0"/>
              <a:t>Question 3</a:t>
            </a:r>
          </a:p>
        </p:txBody>
      </p:sp>
      <p:pic>
        <p:nvPicPr>
          <p:cNvPr id="4" name="Picture 3">
            <a:extLst>
              <a:ext uri="{FF2B5EF4-FFF2-40B4-BE49-F238E27FC236}">
                <a16:creationId xmlns:a16="http://schemas.microsoft.com/office/drawing/2014/main" id="{E4A75660-F765-D04D-9B71-BCE596C9E9D8}"/>
              </a:ext>
            </a:extLst>
          </p:cNvPr>
          <p:cNvPicPr>
            <a:picLocks noChangeAspect="1"/>
          </p:cNvPicPr>
          <p:nvPr/>
        </p:nvPicPr>
        <p:blipFill>
          <a:blip r:embed="rId2"/>
          <a:stretch>
            <a:fillRect/>
          </a:stretch>
        </p:blipFill>
        <p:spPr>
          <a:xfrm>
            <a:off x="1873250" y="2228850"/>
            <a:ext cx="8445500" cy="2400300"/>
          </a:xfrm>
          <a:prstGeom prst="rect">
            <a:avLst/>
          </a:prstGeom>
        </p:spPr>
      </p:pic>
      <p:sp>
        <p:nvSpPr>
          <p:cNvPr id="5" name="Oval 4">
            <a:extLst>
              <a:ext uri="{FF2B5EF4-FFF2-40B4-BE49-F238E27FC236}">
                <a16:creationId xmlns:a16="http://schemas.microsoft.com/office/drawing/2014/main" id="{22C54D0A-FD32-9449-84BA-9E36631857EB}"/>
              </a:ext>
            </a:extLst>
          </p:cNvPr>
          <p:cNvSpPr/>
          <p:nvPr/>
        </p:nvSpPr>
        <p:spPr>
          <a:xfrm>
            <a:off x="2152650" y="4105078"/>
            <a:ext cx="276022" cy="28210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3046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Full Example: SSHA Data</a:t>
            </a:r>
          </a:p>
        </p:txBody>
      </p:sp>
      <p:sp>
        <p:nvSpPr>
          <p:cNvPr id="3" name="Content Placeholder 2"/>
          <p:cNvSpPr>
            <a:spLocks noGrp="1"/>
          </p:cNvSpPr>
          <p:nvPr>
            <p:ph idx="1"/>
          </p:nvPr>
        </p:nvSpPr>
        <p:spPr>
          <a:xfrm>
            <a:off x="1981200" y="1524001"/>
            <a:ext cx="8229600" cy="3657599"/>
          </a:xfrm>
        </p:spPr>
        <p:txBody>
          <a:bodyPr>
            <a:normAutofit lnSpcReduction="10000"/>
          </a:bodyPr>
          <a:lstStyle/>
          <a:p>
            <a:pPr marL="0" indent="0">
              <a:buNone/>
            </a:pPr>
            <a:r>
              <a:rPr lang="en-US" b="1" dirty="0"/>
              <a:t>State the Problem: </a:t>
            </a:r>
            <a:r>
              <a:rPr lang="en-US" dirty="0"/>
              <a:t>We would like to test the claim that the mean SSHA score of men is less than that of women.  </a:t>
            </a:r>
          </a:p>
          <a:p>
            <a:pPr marL="0" indent="0">
              <a:buNone/>
            </a:pPr>
            <a:r>
              <a:rPr lang="en-US" b="1" dirty="0"/>
              <a:t>Check Assumptions:</a:t>
            </a:r>
          </a:p>
          <a:p>
            <a:pPr marL="514350" indent="-514350">
              <a:buAutoNum type="arabicPeriod"/>
            </a:pPr>
            <a:r>
              <a:rPr lang="en-US" dirty="0"/>
              <a:t>Normally Distributed Populations</a:t>
            </a:r>
          </a:p>
          <a:p>
            <a:pPr marL="514350" indent="-514350">
              <a:buAutoNum type="arabicPeriod"/>
            </a:pPr>
            <a:r>
              <a:rPr lang="en-US" dirty="0"/>
              <a:t>Equal Standard Deviations</a:t>
            </a:r>
          </a:p>
          <a:p>
            <a:pPr marL="514350" indent="-514350">
              <a:buAutoNum type="arabicPeriod"/>
            </a:pPr>
            <a:r>
              <a:rPr lang="en-US" dirty="0"/>
              <a:t>Independent Observations</a:t>
            </a:r>
          </a:p>
        </p:txBody>
      </p:sp>
      <p:sp>
        <p:nvSpPr>
          <p:cNvPr id="4" name="Slide Number Placeholder 3"/>
          <p:cNvSpPr>
            <a:spLocks noGrp="1"/>
          </p:cNvSpPr>
          <p:nvPr>
            <p:ph type="sldNum" sz="quarter" idx="12"/>
          </p:nvPr>
        </p:nvSpPr>
        <p:spPr>
          <a:xfrm>
            <a:off x="6457950" y="6356351"/>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73D16339-B72B-854C-B6B4-B792DBA7120B}" type="slidenum">
              <a:rPr lang="en-US" smtClean="0"/>
              <a:pPr/>
              <a:t>50</a:t>
            </a:fld>
            <a:endParaRPr lang="en-US" dirty="0"/>
          </a:p>
        </p:txBody>
      </p:sp>
    </p:spTree>
    <p:extLst>
      <p:ext uri="{BB962C8B-B14F-4D97-AF65-F5344CB8AC3E}">
        <p14:creationId xmlns:p14="http://schemas.microsoft.com/office/powerpoint/2010/main" val="175266226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Independent Observations</a:t>
            </a:r>
          </a:p>
        </p:txBody>
      </p:sp>
      <p:sp>
        <p:nvSpPr>
          <p:cNvPr id="3" name="Content Placeholder 2"/>
          <p:cNvSpPr>
            <a:spLocks noGrp="1"/>
          </p:cNvSpPr>
          <p:nvPr>
            <p:ph idx="1"/>
          </p:nvPr>
        </p:nvSpPr>
        <p:spPr/>
        <p:txBody>
          <a:bodyPr/>
          <a:lstStyle/>
          <a:p>
            <a:pPr marL="0" indent="0">
              <a:buNone/>
            </a:pPr>
            <a:r>
              <a:rPr lang="en-US" dirty="0"/>
              <a:t>The sample was indeed a SRS (simple random sample) from the population of the selective private college, therefore we assume the observations are independent of one another.  </a:t>
            </a:r>
          </a:p>
        </p:txBody>
      </p:sp>
      <p:sp>
        <p:nvSpPr>
          <p:cNvPr id="4" name="Slide Number Placeholder 3"/>
          <p:cNvSpPr>
            <a:spLocks noGrp="1"/>
          </p:cNvSpPr>
          <p:nvPr>
            <p:ph type="sldNum" sz="quarter" idx="12"/>
          </p:nvPr>
        </p:nvSpPr>
        <p:spPr>
          <a:xfrm>
            <a:off x="6457950" y="6356351"/>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73D16339-B72B-854C-B6B4-B792DBA7120B}" type="slidenum">
              <a:rPr lang="en-US" smtClean="0"/>
              <a:pPr/>
              <a:t>51</a:t>
            </a:fld>
            <a:endParaRPr lang="en-US" dirty="0"/>
          </a:p>
        </p:txBody>
      </p:sp>
    </p:spTree>
    <p:extLst>
      <p:ext uri="{BB962C8B-B14F-4D97-AF65-F5344CB8AC3E}">
        <p14:creationId xmlns:p14="http://schemas.microsoft.com/office/powerpoint/2010/main" val="399143150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Full Example: SSHA Data</a:t>
            </a:r>
          </a:p>
        </p:txBody>
      </p:sp>
      <p:sp>
        <p:nvSpPr>
          <p:cNvPr id="3" name="Content Placeholder 2"/>
          <p:cNvSpPr>
            <a:spLocks noGrp="1"/>
          </p:cNvSpPr>
          <p:nvPr>
            <p:ph idx="1"/>
          </p:nvPr>
        </p:nvSpPr>
        <p:spPr>
          <a:xfrm>
            <a:off x="1981200" y="1600201"/>
            <a:ext cx="8229600" cy="3657599"/>
          </a:xfrm>
        </p:spPr>
        <p:txBody>
          <a:bodyPr>
            <a:normAutofit fontScale="85000" lnSpcReduction="20000"/>
          </a:bodyPr>
          <a:lstStyle/>
          <a:p>
            <a:pPr marL="0" indent="0">
              <a:buNone/>
            </a:pPr>
            <a:r>
              <a:rPr lang="en-US" b="1" dirty="0"/>
              <a:t>State the Problem: </a:t>
            </a:r>
            <a:r>
              <a:rPr lang="en-US" dirty="0"/>
              <a:t>We would like to test the claim that the mean SSHA score of men is less than that of women.  </a:t>
            </a:r>
          </a:p>
          <a:p>
            <a:pPr marL="0" indent="0">
              <a:buNone/>
            </a:pPr>
            <a:r>
              <a:rPr lang="en-US" b="1" dirty="0"/>
              <a:t>Check Assumptions:</a:t>
            </a:r>
          </a:p>
          <a:p>
            <a:pPr marL="514350" indent="-514350">
              <a:buAutoNum type="arabicPeriod"/>
            </a:pPr>
            <a:r>
              <a:rPr lang="en-US" dirty="0"/>
              <a:t>Normally Distributed Populations</a:t>
            </a:r>
          </a:p>
          <a:p>
            <a:pPr marL="514350" indent="-514350">
              <a:buAutoNum type="arabicPeriod"/>
            </a:pPr>
            <a:r>
              <a:rPr lang="en-US" dirty="0"/>
              <a:t>Equal Standard Deviations</a:t>
            </a:r>
          </a:p>
          <a:p>
            <a:pPr marL="514350" indent="-514350">
              <a:buAutoNum type="arabicPeriod"/>
            </a:pPr>
            <a:r>
              <a:rPr lang="en-US" dirty="0"/>
              <a:t>Independent Observations</a:t>
            </a:r>
          </a:p>
          <a:p>
            <a:pPr marL="0" indent="0">
              <a:buNone/>
            </a:pPr>
            <a:r>
              <a:rPr lang="en-US" b="1" dirty="0"/>
              <a:t>Run the Test:</a:t>
            </a:r>
          </a:p>
          <a:p>
            <a:pPr marL="0" indent="0">
              <a:buNone/>
            </a:pPr>
            <a:r>
              <a:rPr lang="en-US" dirty="0"/>
              <a:t>1.    First 5 steps.</a:t>
            </a:r>
          </a:p>
        </p:txBody>
      </p:sp>
      <p:sp>
        <p:nvSpPr>
          <p:cNvPr id="4" name="Slide Number Placeholder 3"/>
          <p:cNvSpPr>
            <a:spLocks noGrp="1"/>
          </p:cNvSpPr>
          <p:nvPr>
            <p:ph type="sldNum" sz="quarter" idx="12"/>
          </p:nvPr>
        </p:nvSpPr>
        <p:spPr>
          <a:xfrm>
            <a:off x="6457950" y="6356351"/>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73D16339-B72B-854C-B6B4-B792DBA7120B}" type="slidenum">
              <a:rPr lang="en-US" smtClean="0"/>
              <a:pPr/>
              <a:t>52</a:t>
            </a:fld>
            <a:endParaRPr lang="en-US" dirty="0"/>
          </a:p>
        </p:txBody>
      </p:sp>
    </p:spTree>
    <p:extLst>
      <p:ext uri="{BB962C8B-B14F-4D97-AF65-F5344CB8AC3E}">
        <p14:creationId xmlns:p14="http://schemas.microsoft.com/office/powerpoint/2010/main" val="114218089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Run The Two Sample T-Test!!!</a:t>
            </a:r>
          </a:p>
        </p:txBody>
      </p:sp>
      <p:sp>
        <p:nvSpPr>
          <p:cNvPr id="3" name="Content Placeholder 2"/>
          <p:cNvSpPr>
            <a:spLocks noGrp="1"/>
          </p:cNvSpPr>
          <p:nvPr>
            <p:ph idx="1"/>
          </p:nvPr>
        </p:nvSpPr>
        <p:spPr>
          <a:xfrm>
            <a:off x="1981200" y="1981200"/>
            <a:ext cx="8229600" cy="2819400"/>
          </a:xfrm>
        </p:spPr>
        <p:txBody>
          <a:bodyPr>
            <a:normAutofit fontScale="92500" lnSpcReduction="10000"/>
          </a:bodyPr>
          <a:lstStyle/>
          <a:p>
            <a:r>
              <a:rPr lang="en-US" dirty="0"/>
              <a:t>There is no reason to pair these observations and we have two samples …. Therefore we should use the two sample t-test with pooled standard deviation since we are assuming the population standard deviations are equal. We are testing here:</a:t>
            </a:r>
          </a:p>
          <a:p>
            <a:endParaRPr lang="en-US" dirty="0"/>
          </a:p>
          <a:p>
            <a:pPr marL="0" indent="0">
              <a:buNone/>
            </a:pPr>
            <a:endParaRPr lang="en-US" dirty="0"/>
          </a:p>
        </p:txBody>
      </p:sp>
      <mc:AlternateContent xmlns:mc="http://schemas.openxmlformats.org/markup-compatibility/2006" xmlns:a14="http://schemas.microsoft.com/office/drawing/2010/main">
        <mc:Choice Requires="a14">
          <p:sp>
            <p:nvSpPr>
              <p:cNvPr id="4" name="Rectangle 3"/>
              <p:cNvSpPr/>
              <p:nvPr/>
            </p:nvSpPr>
            <p:spPr>
              <a:xfrm>
                <a:off x="4572000" y="4800601"/>
                <a:ext cx="2819400" cy="1200329"/>
              </a:xfrm>
              <a:prstGeom prst="rect">
                <a:avLst/>
              </a:prstGeom>
            </p:spPr>
            <p:txBody>
              <a:bodyPr wrap="square">
                <a:spAutoFit/>
              </a:bodyPr>
              <a:lstStyle/>
              <a:p>
                <a:pPr>
                  <a:spcBef>
                    <a:spcPct val="0"/>
                  </a:spcBef>
                  <a:buClrTx/>
                  <a:buFontTx/>
                  <a:buNone/>
                </a:pPr>
                <a:r>
                  <a:rPr lang="en-US" altLang="en-US" sz="3600" i="1" dirty="0">
                    <a:solidFill>
                      <a:schemeClr val="tx2"/>
                    </a:solidFill>
                  </a:rPr>
                  <a:t>H</a:t>
                </a:r>
                <a:r>
                  <a:rPr lang="en-US" altLang="en-US" sz="3600" baseline="-25000" dirty="0">
                    <a:solidFill>
                      <a:schemeClr val="tx2"/>
                    </a:solidFill>
                  </a:rPr>
                  <a:t>0</a:t>
                </a:r>
                <a:r>
                  <a:rPr lang="en-US" altLang="en-US" sz="3600" dirty="0">
                    <a:solidFill>
                      <a:schemeClr val="tx2"/>
                    </a:solidFill>
                  </a:rPr>
                  <a:t>: </a:t>
                </a:r>
                <a14:m>
                  <m:oMath xmlns:m="http://schemas.openxmlformats.org/officeDocument/2006/math">
                    <m:sSub>
                      <m:sSubPr>
                        <m:ctrlPr>
                          <a:rPr lang="en-US" altLang="en-US" sz="3600" i="1">
                            <a:solidFill>
                              <a:schemeClr val="tx2"/>
                            </a:solidFill>
                            <a:latin typeface="Cambria Math" panose="02040503050406030204" pitchFamily="18" charset="0"/>
                            <a:sym typeface="Symbol" pitchFamily="18" charset="2"/>
                          </a:rPr>
                        </m:ctrlPr>
                      </m:sSubPr>
                      <m:e>
                        <m:r>
                          <a:rPr lang="en-US" altLang="en-US" sz="3600" i="1">
                            <a:solidFill>
                              <a:schemeClr val="tx2"/>
                            </a:solidFill>
                            <a:latin typeface="Cambria Math" panose="02040503050406030204" pitchFamily="18" charset="0"/>
                            <a:ea typeface="Cambria Math" panose="02040503050406030204" pitchFamily="18" charset="0"/>
                            <a:sym typeface="Symbol" pitchFamily="18" charset="2"/>
                          </a:rPr>
                          <m:t>𝜇</m:t>
                        </m:r>
                      </m:e>
                      <m:sub>
                        <m:r>
                          <a:rPr lang="en-US" altLang="en-US" sz="3600" i="1">
                            <a:solidFill>
                              <a:schemeClr val="tx2"/>
                            </a:solidFill>
                            <a:latin typeface="Cambria Math" panose="02040503050406030204" pitchFamily="18" charset="0"/>
                            <a:ea typeface="Cambria Math" panose="02040503050406030204" pitchFamily="18" charset="0"/>
                            <a:sym typeface="Symbol" pitchFamily="18" charset="2"/>
                          </a:rPr>
                          <m:t>𝑊</m:t>
                        </m:r>
                      </m:sub>
                    </m:sSub>
                  </m:oMath>
                </a14:m>
                <a:r>
                  <a:rPr lang="en-US" altLang="en-US" sz="3600" dirty="0">
                    <a:solidFill>
                      <a:schemeClr val="tx2"/>
                    </a:solidFill>
                    <a:sym typeface="Symbol" pitchFamily="18" charset="2"/>
                  </a:rPr>
                  <a:t> = </a:t>
                </a:r>
                <a14:m>
                  <m:oMath xmlns:m="http://schemas.openxmlformats.org/officeDocument/2006/math">
                    <m:sSub>
                      <m:sSubPr>
                        <m:ctrlPr>
                          <a:rPr lang="en-US" altLang="en-US" sz="3600" i="1">
                            <a:solidFill>
                              <a:schemeClr val="tx2"/>
                            </a:solidFill>
                            <a:latin typeface="Cambria Math" panose="02040503050406030204" pitchFamily="18" charset="0"/>
                            <a:sym typeface="Symbol" pitchFamily="18" charset="2"/>
                          </a:rPr>
                        </m:ctrlPr>
                      </m:sSubPr>
                      <m:e>
                        <m:r>
                          <a:rPr lang="en-US" altLang="en-US" sz="3600" i="1">
                            <a:solidFill>
                              <a:schemeClr val="tx2"/>
                            </a:solidFill>
                            <a:latin typeface="Cambria Math" panose="02040503050406030204" pitchFamily="18" charset="0"/>
                            <a:ea typeface="Cambria Math" panose="02040503050406030204" pitchFamily="18" charset="0"/>
                            <a:sym typeface="Symbol" pitchFamily="18" charset="2"/>
                          </a:rPr>
                          <m:t>𝜇</m:t>
                        </m:r>
                      </m:e>
                      <m:sub>
                        <m:r>
                          <a:rPr lang="en-US" altLang="en-US" sz="3600" i="1">
                            <a:solidFill>
                              <a:schemeClr val="tx2"/>
                            </a:solidFill>
                            <a:latin typeface="Cambria Math" panose="02040503050406030204" pitchFamily="18" charset="0"/>
                            <a:sym typeface="Symbol" pitchFamily="18" charset="2"/>
                          </a:rPr>
                          <m:t>𝑀</m:t>
                        </m:r>
                      </m:sub>
                    </m:sSub>
                  </m:oMath>
                </a14:m>
                <a:endParaRPr lang="en-US" altLang="en-US" sz="3600" baseline="-25000" dirty="0">
                  <a:solidFill>
                    <a:schemeClr val="tx2"/>
                  </a:solidFill>
                  <a:sym typeface="Symbol" pitchFamily="18" charset="2"/>
                </a:endParaRPr>
              </a:p>
              <a:p>
                <a:pPr>
                  <a:spcBef>
                    <a:spcPct val="0"/>
                  </a:spcBef>
                  <a:buClrTx/>
                  <a:buFontTx/>
                  <a:buNone/>
                </a:pPr>
                <a:r>
                  <a:rPr lang="en-US" altLang="en-US" sz="3600" i="1" dirty="0">
                    <a:solidFill>
                      <a:schemeClr val="tx2"/>
                    </a:solidFill>
                    <a:sym typeface="Symbol" pitchFamily="18" charset="2"/>
                  </a:rPr>
                  <a:t>H</a:t>
                </a:r>
                <a:r>
                  <a:rPr lang="en-US" altLang="en-US" sz="3600" baseline="-25000" dirty="0">
                    <a:solidFill>
                      <a:schemeClr val="tx2"/>
                    </a:solidFill>
                    <a:sym typeface="Symbol" pitchFamily="18" charset="2"/>
                  </a:rPr>
                  <a:t>1</a:t>
                </a:r>
                <a:r>
                  <a:rPr lang="en-US" altLang="en-US" sz="3600" dirty="0">
                    <a:solidFill>
                      <a:schemeClr val="tx2"/>
                    </a:solidFill>
                    <a:sym typeface="Symbol" pitchFamily="18" charset="2"/>
                  </a:rPr>
                  <a:t>: </a:t>
                </a:r>
                <a14:m>
                  <m:oMath xmlns:m="http://schemas.openxmlformats.org/officeDocument/2006/math">
                    <m:sSub>
                      <m:sSubPr>
                        <m:ctrlPr>
                          <a:rPr lang="en-US" altLang="en-US" sz="3600" i="1">
                            <a:solidFill>
                              <a:schemeClr val="tx2"/>
                            </a:solidFill>
                            <a:latin typeface="Cambria Math" panose="02040503050406030204" pitchFamily="18" charset="0"/>
                            <a:sym typeface="Symbol" pitchFamily="18" charset="2"/>
                          </a:rPr>
                        </m:ctrlPr>
                      </m:sSubPr>
                      <m:e>
                        <m:r>
                          <a:rPr lang="en-US" altLang="en-US" sz="3600" i="1">
                            <a:solidFill>
                              <a:schemeClr val="tx2"/>
                            </a:solidFill>
                            <a:latin typeface="Cambria Math" panose="02040503050406030204" pitchFamily="18" charset="0"/>
                            <a:ea typeface="Cambria Math" panose="02040503050406030204" pitchFamily="18" charset="0"/>
                            <a:sym typeface="Symbol" pitchFamily="18" charset="2"/>
                          </a:rPr>
                          <m:t>𝜇</m:t>
                        </m:r>
                      </m:e>
                      <m:sub>
                        <m:r>
                          <a:rPr lang="en-US" altLang="en-US" sz="3600" i="1">
                            <a:solidFill>
                              <a:schemeClr val="tx2"/>
                            </a:solidFill>
                            <a:latin typeface="Cambria Math" panose="02040503050406030204" pitchFamily="18" charset="0"/>
                            <a:ea typeface="Cambria Math" panose="02040503050406030204" pitchFamily="18" charset="0"/>
                            <a:sym typeface="Symbol" pitchFamily="18" charset="2"/>
                          </a:rPr>
                          <m:t>𝑊</m:t>
                        </m:r>
                      </m:sub>
                    </m:sSub>
                  </m:oMath>
                </a14:m>
                <a:r>
                  <a:rPr lang="en-US" altLang="en-US" sz="3600" dirty="0">
                    <a:solidFill>
                      <a:schemeClr val="tx2"/>
                    </a:solidFill>
                    <a:sym typeface="Symbol" pitchFamily="18" charset="2"/>
                  </a:rPr>
                  <a:t>&gt; </a:t>
                </a:r>
                <a14:m>
                  <m:oMath xmlns:m="http://schemas.openxmlformats.org/officeDocument/2006/math">
                    <m:sSub>
                      <m:sSubPr>
                        <m:ctrlPr>
                          <a:rPr lang="en-US" altLang="en-US" sz="3600" i="1">
                            <a:solidFill>
                              <a:schemeClr val="tx2"/>
                            </a:solidFill>
                            <a:latin typeface="Cambria Math" panose="02040503050406030204" pitchFamily="18" charset="0"/>
                            <a:sym typeface="Symbol" pitchFamily="18" charset="2"/>
                          </a:rPr>
                        </m:ctrlPr>
                      </m:sSubPr>
                      <m:e>
                        <m:r>
                          <a:rPr lang="en-US" altLang="en-US" sz="3600" i="1">
                            <a:solidFill>
                              <a:schemeClr val="tx2"/>
                            </a:solidFill>
                            <a:latin typeface="Cambria Math" panose="02040503050406030204" pitchFamily="18" charset="0"/>
                            <a:ea typeface="Cambria Math" panose="02040503050406030204" pitchFamily="18" charset="0"/>
                            <a:sym typeface="Symbol" pitchFamily="18" charset="2"/>
                          </a:rPr>
                          <m:t>𝜇</m:t>
                        </m:r>
                      </m:e>
                      <m:sub>
                        <m:r>
                          <a:rPr lang="en-US" altLang="en-US" sz="3600" i="1">
                            <a:solidFill>
                              <a:schemeClr val="tx2"/>
                            </a:solidFill>
                            <a:latin typeface="Cambria Math" panose="02040503050406030204" pitchFamily="18" charset="0"/>
                            <a:sym typeface="Symbol" pitchFamily="18" charset="2"/>
                          </a:rPr>
                          <m:t>𝑀</m:t>
                        </m:r>
                      </m:sub>
                    </m:sSub>
                  </m:oMath>
                </a14:m>
                <a:r>
                  <a:rPr lang="en-US" altLang="en-US" sz="3600" b="1" i="1" baseline="-25000" dirty="0">
                    <a:solidFill>
                      <a:schemeClr val="tx2"/>
                    </a:solidFill>
                    <a:sym typeface="Symbol" pitchFamily="18" charset="2"/>
                  </a:rPr>
                  <a:t> </a:t>
                </a:r>
                <a:endParaRPr lang="en-US" altLang="en-US" sz="3600" b="1" dirty="0">
                  <a:solidFill>
                    <a:srgbClr val="FF0000"/>
                  </a:solidFill>
                  <a:sym typeface="Symbol" pitchFamily="18" charset="2"/>
                </a:endParaRPr>
              </a:p>
            </p:txBody>
          </p:sp>
        </mc:Choice>
        <mc:Fallback xmlns="">
          <p:sp>
            <p:nvSpPr>
              <p:cNvPr id="4" name="Rectangle 3"/>
              <p:cNvSpPr>
                <a:spLocks noRot="1" noChangeAspect="1" noMove="1" noResize="1" noEditPoints="1" noAdjustHandles="1" noChangeArrowheads="1" noChangeShapeType="1" noTextEdit="1"/>
              </p:cNvSpPr>
              <p:nvPr/>
            </p:nvSpPr>
            <p:spPr>
              <a:xfrm>
                <a:off x="4572000" y="4800601"/>
                <a:ext cx="2819400" cy="1200329"/>
              </a:xfrm>
              <a:prstGeom prst="rect">
                <a:avLst/>
              </a:prstGeom>
              <a:blipFill>
                <a:blip r:embed="rId2"/>
                <a:stretch>
                  <a:fillRect l="-6726" t="-8421" b="-17895"/>
                </a:stretch>
              </a:blipFill>
            </p:spPr>
            <p:txBody>
              <a:bodyPr/>
              <a:lstStyle/>
              <a:p>
                <a:r>
                  <a:rPr lang="en-US">
                    <a:noFill/>
                  </a:rPr>
                  <a:t> </a:t>
                </a:r>
              </a:p>
            </p:txBody>
          </p:sp>
        </mc:Fallback>
      </mc:AlternateContent>
      <p:sp>
        <p:nvSpPr>
          <p:cNvPr id="5" name="Slide Number Placeholder 4"/>
          <p:cNvSpPr>
            <a:spLocks noGrp="1"/>
          </p:cNvSpPr>
          <p:nvPr>
            <p:ph type="sldNum" sz="quarter" idx="12"/>
          </p:nvPr>
        </p:nvSpPr>
        <p:spPr>
          <a:xfrm>
            <a:off x="6457950" y="6356351"/>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73D16339-B72B-854C-B6B4-B792DBA7120B}" type="slidenum">
              <a:rPr lang="en-US" smtClean="0"/>
              <a:pPr/>
              <a:t>53</a:t>
            </a:fld>
            <a:endParaRPr lang="en-US" dirty="0"/>
          </a:p>
        </p:txBody>
      </p:sp>
    </p:spTree>
    <p:extLst>
      <p:ext uri="{BB962C8B-B14F-4D97-AF65-F5344CB8AC3E}">
        <p14:creationId xmlns:p14="http://schemas.microsoft.com/office/powerpoint/2010/main" val="36593348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Critical Value</a:t>
            </a:r>
          </a:p>
        </p:txBody>
      </p:sp>
      <p:sp>
        <p:nvSpPr>
          <p:cNvPr id="4" name="Slide Number Placeholder 3"/>
          <p:cNvSpPr>
            <a:spLocks noGrp="1"/>
          </p:cNvSpPr>
          <p:nvPr>
            <p:ph type="sldNum" sz="quarter" idx="12"/>
          </p:nvPr>
        </p:nvSpPr>
        <p:spPr>
          <a:xfrm>
            <a:off x="6457950" y="6356351"/>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73D16339-B72B-854C-B6B4-B792DBA7120B}" type="slidenum">
              <a:rPr lang="en-US" smtClean="0"/>
              <a:pPr/>
              <a:t>54</a:t>
            </a:fld>
            <a:endParaRPr lang="en-US" dirty="0"/>
          </a:p>
        </p:txBody>
      </p:sp>
      <p:pic>
        <p:nvPicPr>
          <p:cNvPr id="6" name="Picture 5"/>
          <p:cNvPicPr>
            <a:picLocks noChangeAspect="1"/>
          </p:cNvPicPr>
          <p:nvPr/>
        </p:nvPicPr>
        <p:blipFill>
          <a:blip r:embed="rId2"/>
          <a:stretch>
            <a:fillRect/>
          </a:stretch>
        </p:blipFill>
        <p:spPr>
          <a:xfrm>
            <a:off x="7848600" y="4572000"/>
            <a:ext cx="1924050" cy="1295400"/>
          </a:xfrm>
          <a:prstGeom prst="rect">
            <a:avLst/>
          </a:prstGeom>
        </p:spPr>
      </p:pic>
      <p:pic>
        <p:nvPicPr>
          <p:cNvPr id="7" name="Picture 6"/>
          <p:cNvPicPr>
            <a:picLocks noChangeAspect="1"/>
          </p:cNvPicPr>
          <p:nvPr/>
        </p:nvPicPr>
        <p:blipFill>
          <a:blip r:embed="rId3"/>
          <a:stretch>
            <a:fillRect/>
          </a:stretch>
        </p:blipFill>
        <p:spPr>
          <a:xfrm>
            <a:off x="2209801" y="4200525"/>
            <a:ext cx="5038725" cy="2038350"/>
          </a:xfrm>
          <a:prstGeom prst="rect">
            <a:avLst/>
          </a:prstGeom>
        </p:spPr>
      </p:pic>
      <p:pic>
        <p:nvPicPr>
          <p:cNvPr id="8" name="Picture 2" descr="http://www.statisticshowto.com/wp-content/uploads/2013/09/normal-distribution-probability.jpg"/>
          <p:cNvPicPr>
            <a:picLocks noChangeAspect="1" noChangeArrowheads="1"/>
          </p:cNvPicPr>
          <p:nvPr/>
        </p:nvPicPr>
        <p:blipFill rotWithShape="1">
          <a:blip r:embed="rId4">
            <a:extLst>
              <a:ext uri="{28A0092B-C50C-407E-A947-70E740481C1C}">
                <a14:useLocalDpi xmlns:a14="http://schemas.microsoft.com/office/drawing/2010/main" val="0"/>
              </a:ext>
            </a:extLst>
          </a:blip>
          <a:srcRect l="-1" r="1584"/>
          <a:stretch/>
        </p:blipFill>
        <p:spPr bwMode="auto">
          <a:xfrm>
            <a:off x="3124200" y="1600201"/>
            <a:ext cx="4191000" cy="1310815"/>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p:cNvSpPr txBox="1"/>
          <p:nvPr/>
        </p:nvSpPr>
        <p:spPr>
          <a:xfrm>
            <a:off x="5105400" y="2819400"/>
            <a:ext cx="489289" cy="369332"/>
          </a:xfrm>
          <a:prstGeom prst="rect">
            <a:avLst/>
          </a:prstGeom>
          <a:noFill/>
        </p:spPr>
        <p:txBody>
          <a:bodyPr wrap="square" rtlCol="0">
            <a:spAutoFit/>
          </a:bodyPr>
          <a:lstStyle/>
          <a:p>
            <a:r>
              <a:rPr lang="en-US" dirty="0"/>
              <a:t>0</a:t>
            </a:r>
          </a:p>
        </p:txBody>
      </p:sp>
      <mc:AlternateContent xmlns:mc="http://schemas.openxmlformats.org/markup-compatibility/2006" xmlns:a14="http://schemas.microsoft.com/office/drawing/2010/main">
        <mc:Choice Requires="a14">
          <p:sp>
            <p:nvSpPr>
              <p:cNvPr id="11" name="TextBox 10"/>
              <p:cNvSpPr txBox="1"/>
              <p:nvPr/>
            </p:nvSpPr>
            <p:spPr>
              <a:xfrm>
                <a:off x="5695110" y="3428486"/>
                <a:ext cx="1526123" cy="381515"/>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i="1">
                              <a:latin typeface="Cambria Math" panose="02040503050406030204" pitchFamily="18" charset="0"/>
                            </a:rPr>
                          </m:ctrlPr>
                        </m:sSubPr>
                        <m:e>
                          <m:r>
                            <a:rPr lang="en-US" i="1">
                              <a:latin typeface="Cambria Math"/>
                            </a:rPr>
                            <m:t>𝑡</m:t>
                          </m:r>
                        </m:e>
                        <m:sub>
                          <m:r>
                            <a:rPr lang="en-US" i="1">
                              <a:latin typeface="Cambria Math"/>
                            </a:rPr>
                            <m:t>.</m:t>
                          </m:r>
                          <m:r>
                            <a:rPr lang="en-US" i="1">
                              <a:latin typeface="Cambria Math" panose="02040503050406030204" pitchFamily="18" charset="0"/>
                            </a:rPr>
                            <m:t>95,58</m:t>
                          </m:r>
                        </m:sub>
                      </m:sSub>
                      <m:r>
                        <a:rPr lang="en-US" i="1">
                          <a:latin typeface="Cambria Math"/>
                        </a:rPr>
                        <m:t>=</m:t>
                      </m:r>
                      <m:r>
                        <a:rPr lang="en-US" i="1">
                          <a:latin typeface="Cambria Math" panose="02040503050406030204" pitchFamily="18" charset="0"/>
                        </a:rPr>
                        <m:t>1.67</m:t>
                      </m:r>
                    </m:oMath>
                  </m:oMathPara>
                </a14:m>
                <a:endParaRPr lang="en-US" dirty="0"/>
              </a:p>
            </p:txBody>
          </p:sp>
        </mc:Choice>
        <mc:Fallback xmlns="">
          <p:sp>
            <p:nvSpPr>
              <p:cNvPr id="11" name="TextBox 10"/>
              <p:cNvSpPr txBox="1">
                <a:spLocks noRot="1" noChangeAspect="1" noMove="1" noResize="1" noEditPoints="1" noAdjustHandles="1" noChangeArrowheads="1" noChangeShapeType="1" noTextEdit="1"/>
              </p:cNvSpPr>
              <p:nvPr/>
            </p:nvSpPr>
            <p:spPr>
              <a:xfrm>
                <a:off x="5695110" y="3428486"/>
                <a:ext cx="1526123" cy="381515"/>
              </a:xfrm>
              <a:prstGeom prst="rect">
                <a:avLst/>
              </a:prstGeom>
              <a:blipFill>
                <a:blip r:embed="rId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TextBox 11"/>
              <p:cNvSpPr txBox="1"/>
              <p:nvPr/>
            </p:nvSpPr>
            <p:spPr>
              <a:xfrm>
                <a:off x="6814458" y="1589314"/>
                <a:ext cx="2984087" cy="369332"/>
              </a:xfrm>
              <a:prstGeom prst="rect">
                <a:avLst/>
              </a:prstGeom>
              <a:noFill/>
            </p:spPr>
            <p:txBody>
              <a:bodyPr wrap="none" rtlCol="0">
                <a:spAutoFit/>
              </a:bodyPr>
              <a:lstStyle/>
              <a:p>
                <a14:m>
                  <m:oMath xmlns:m="http://schemas.openxmlformats.org/officeDocument/2006/math">
                    <m:r>
                      <a:rPr lang="en-US" i="1">
                        <a:latin typeface="Cambria Math"/>
                        <a:ea typeface="Cambria Math"/>
                      </a:rPr>
                      <m:t>𝛼</m:t>
                    </m:r>
                  </m:oMath>
                </a14:m>
                <a:r>
                  <a:rPr lang="en-US" dirty="0"/>
                  <a:t> = .05 = significance level.</a:t>
                </a:r>
              </a:p>
            </p:txBody>
          </p:sp>
        </mc:Choice>
        <mc:Fallback xmlns="">
          <p:sp>
            <p:nvSpPr>
              <p:cNvPr id="12" name="TextBox 11"/>
              <p:cNvSpPr txBox="1">
                <a:spLocks noRot="1" noChangeAspect="1" noMove="1" noResize="1" noEditPoints="1" noAdjustHandles="1" noChangeArrowheads="1" noChangeShapeType="1" noTextEdit="1"/>
              </p:cNvSpPr>
              <p:nvPr/>
            </p:nvSpPr>
            <p:spPr>
              <a:xfrm>
                <a:off x="6814458" y="1589314"/>
                <a:ext cx="2984087" cy="369332"/>
              </a:xfrm>
              <a:prstGeom prst="rect">
                <a:avLst/>
              </a:prstGeom>
              <a:blipFill>
                <a:blip r:embed="rId6"/>
                <a:stretch>
                  <a:fillRect t="-10000" r="-847" b="-23333"/>
                </a:stretch>
              </a:blipFill>
            </p:spPr>
            <p:txBody>
              <a:bodyPr/>
              <a:lstStyle/>
              <a:p>
                <a:r>
                  <a:rPr lang="en-US">
                    <a:noFill/>
                  </a:rPr>
                  <a:t> </a:t>
                </a:r>
              </a:p>
            </p:txBody>
          </p:sp>
        </mc:Fallback>
      </mc:AlternateContent>
      <p:cxnSp>
        <p:nvCxnSpPr>
          <p:cNvPr id="13" name="Straight Arrow Connector 12"/>
          <p:cNvCxnSpPr/>
          <p:nvPr/>
        </p:nvCxnSpPr>
        <p:spPr>
          <a:xfrm flipH="1">
            <a:off x="6814457" y="2566035"/>
            <a:ext cx="285888" cy="22860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4" name="TextBox 13"/>
              <p:cNvSpPr txBox="1"/>
              <p:nvPr/>
            </p:nvSpPr>
            <p:spPr>
              <a:xfrm>
                <a:off x="6820962" y="2261473"/>
                <a:ext cx="553357"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i="1">
                          <a:latin typeface="Cambria Math"/>
                        </a:rPr>
                        <m:t>.0</m:t>
                      </m:r>
                      <m:r>
                        <a:rPr lang="en-US" i="1">
                          <a:latin typeface="Cambria Math" panose="02040503050406030204" pitchFamily="18" charset="0"/>
                        </a:rPr>
                        <m:t>5</m:t>
                      </m:r>
                    </m:oMath>
                  </m:oMathPara>
                </a14:m>
                <a:endParaRPr lang="en-US" dirty="0"/>
              </a:p>
            </p:txBody>
          </p:sp>
        </mc:Choice>
        <mc:Fallback xmlns="">
          <p:sp>
            <p:nvSpPr>
              <p:cNvPr id="14" name="TextBox 13"/>
              <p:cNvSpPr txBox="1">
                <a:spLocks noRot="1" noChangeAspect="1" noMove="1" noResize="1" noEditPoints="1" noAdjustHandles="1" noChangeArrowheads="1" noChangeShapeType="1" noTextEdit="1"/>
              </p:cNvSpPr>
              <p:nvPr/>
            </p:nvSpPr>
            <p:spPr>
              <a:xfrm>
                <a:off x="6820962" y="2261473"/>
                <a:ext cx="553357" cy="369332"/>
              </a:xfrm>
              <a:prstGeom prst="rect">
                <a:avLst/>
              </a:prstGeom>
              <a:blipFill>
                <a:blip r:embed="rId7"/>
                <a:stretch>
                  <a:fillRect/>
                </a:stretch>
              </a:blipFill>
            </p:spPr>
            <p:txBody>
              <a:bodyPr/>
              <a:lstStyle/>
              <a:p>
                <a:r>
                  <a:rPr lang="en-US">
                    <a:noFill/>
                  </a:rPr>
                  <a:t> </a:t>
                </a:r>
              </a:p>
            </p:txBody>
          </p:sp>
        </mc:Fallback>
      </mc:AlternateContent>
      <p:sp>
        <p:nvSpPr>
          <p:cNvPr id="15" name="TextBox 14"/>
          <p:cNvSpPr txBox="1"/>
          <p:nvPr/>
        </p:nvSpPr>
        <p:spPr>
          <a:xfrm>
            <a:off x="7652657" y="2057401"/>
            <a:ext cx="1719943" cy="646331"/>
          </a:xfrm>
          <a:prstGeom prst="rect">
            <a:avLst/>
          </a:prstGeom>
          <a:noFill/>
        </p:spPr>
        <p:txBody>
          <a:bodyPr wrap="square" rtlCol="0">
            <a:spAutoFit/>
          </a:bodyPr>
          <a:lstStyle/>
          <a:p>
            <a:r>
              <a:rPr lang="en-US" dirty="0"/>
              <a:t>df = 60 – 2 = 58</a:t>
            </a:r>
          </a:p>
        </p:txBody>
      </p:sp>
      <p:cxnSp>
        <p:nvCxnSpPr>
          <p:cNvPr id="16" name="Straight Connector 15"/>
          <p:cNvCxnSpPr/>
          <p:nvPr/>
        </p:nvCxnSpPr>
        <p:spPr>
          <a:xfrm>
            <a:off x="3080658" y="3302118"/>
            <a:ext cx="4234543"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6714036" y="3200577"/>
            <a:ext cx="0" cy="203082"/>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a:off x="6714036" y="2653395"/>
            <a:ext cx="0" cy="203082"/>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5" name="TextBox 24"/>
              <p:cNvSpPr txBox="1"/>
              <p:nvPr/>
            </p:nvSpPr>
            <p:spPr>
              <a:xfrm>
                <a:off x="2971801" y="1688068"/>
                <a:ext cx="916789" cy="369332"/>
              </a:xfrm>
              <a:prstGeom prst="rect">
                <a:avLst/>
              </a:prstGeom>
              <a:noFill/>
            </p:spPr>
            <p:txBody>
              <a:bodyPr wrap="none" rtlCol="0">
                <a:spAutoFit/>
              </a:bodyPr>
              <a:lstStyle/>
              <a:p>
                <a14:m>
                  <m:oMath xmlns:m="http://schemas.openxmlformats.org/officeDocument/2006/math">
                    <m:acc>
                      <m:accPr>
                        <m:chr m:val="̅"/>
                        <m:ctrlPr>
                          <a:rPr lang="en-US" i="1">
                            <a:latin typeface="Cambria Math" panose="02040503050406030204" pitchFamily="18" charset="0"/>
                          </a:rPr>
                        </m:ctrlPr>
                      </m:accPr>
                      <m:e>
                        <m:r>
                          <a:rPr lang="en-US" i="1">
                            <a:latin typeface="Cambria Math"/>
                          </a:rPr>
                          <m:t>𝑥</m:t>
                        </m:r>
                      </m:e>
                    </m:acc>
                    <m:r>
                      <m:rPr>
                        <m:sty m:val="p"/>
                      </m:rPr>
                      <a:rPr lang="en-US" baseline="-25000">
                        <a:latin typeface="Cambria Math" panose="02040503050406030204" pitchFamily="18" charset="0"/>
                      </a:rPr>
                      <m:t>W</m:t>
                    </m:r>
                  </m:oMath>
                </a14:m>
                <a:r>
                  <a:rPr lang="en-US" dirty="0"/>
                  <a:t> - </a:t>
                </a:r>
                <a14:m>
                  <m:oMath xmlns:m="http://schemas.openxmlformats.org/officeDocument/2006/math">
                    <m:acc>
                      <m:accPr>
                        <m:chr m:val="̅"/>
                        <m:ctrlPr>
                          <a:rPr lang="en-US" i="1">
                            <a:latin typeface="Cambria Math" panose="02040503050406030204" pitchFamily="18" charset="0"/>
                          </a:rPr>
                        </m:ctrlPr>
                      </m:accPr>
                      <m:e>
                        <m:r>
                          <a:rPr lang="en-US" i="1">
                            <a:latin typeface="Cambria Math"/>
                          </a:rPr>
                          <m:t>𝑥</m:t>
                        </m:r>
                      </m:e>
                    </m:acc>
                    <m:r>
                      <m:rPr>
                        <m:sty m:val="p"/>
                      </m:rPr>
                      <a:rPr lang="en-US" baseline="-25000">
                        <a:latin typeface="Cambria Math" panose="02040503050406030204" pitchFamily="18" charset="0"/>
                      </a:rPr>
                      <m:t>M</m:t>
                    </m:r>
                  </m:oMath>
                </a14:m>
                <a:endParaRPr lang="en-US" baseline="-25000" dirty="0"/>
              </a:p>
            </p:txBody>
          </p:sp>
        </mc:Choice>
        <mc:Fallback xmlns="">
          <p:sp>
            <p:nvSpPr>
              <p:cNvPr id="25" name="TextBox 24"/>
              <p:cNvSpPr txBox="1">
                <a:spLocks noRot="1" noChangeAspect="1" noMove="1" noResize="1" noEditPoints="1" noAdjustHandles="1" noChangeArrowheads="1" noChangeShapeType="1" noTextEdit="1"/>
              </p:cNvSpPr>
              <p:nvPr/>
            </p:nvSpPr>
            <p:spPr>
              <a:xfrm>
                <a:off x="2971801" y="1688068"/>
                <a:ext cx="916789" cy="369332"/>
              </a:xfrm>
              <a:prstGeom prst="rect">
                <a:avLst/>
              </a:prstGeom>
              <a:blipFill>
                <a:blip r:embed="rId8"/>
                <a:stretch>
                  <a:fillRect t="-6452" b="-22581"/>
                </a:stretch>
              </a:blipFill>
            </p:spPr>
            <p:txBody>
              <a:bodyPr/>
              <a:lstStyle/>
              <a:p>
                <a:r>
                  <a:rPr lang="en-US">
                    <a:noFill/>
                  </a:rPr>
                  <a:t> </a:t>
                </a:r>
              </a:p>
            </p:txBody>
          </p:sp>
        </mc:Fallback>
      </mc:AlternateContent>
    </p:spTree>
    <p:extLst>
      <p:ext uri="{BB962C8B-B14F-4D97-AF65-F5344CB8AC3E}">
        <p14:creationId xmlns:p14="http://schemas.microsoft.com/office/powerpoint/2010/main" val="119469063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274638"/>
            <a:ext cx="8229600" cy="792162"/>
          </a:xfrm>
        </p:spPr>
        <p:txBody>
          <a:bodyPr/>
          <a:lstStyle/>
          <a:p>
            <a:r>
              <a:rPr lang="en-US" dirty="0"/>
              <a:t>Two Sample T-Test … SAS Output</a:t>
            </a:r>
          </a:p>
        </p:txBody>
      </p:sp>
      <p:pic>
        <p:nvPicPr>
          <p:cNvPr id="6" name="Picture 5"/>
          <p:cNvPicPr>
            <a:picLocks noChangeAspect="1"/>
          </p:cNvPicPr>
          <p:nvPr/>
        </p:nvPicPr>
        <p:blipFill>
          <a:blip r:embed="rId2"/>
          <a:stretch>
            <a:fillRect/>
          </a:stretch>
        </p:blipFill>
        <p:spPr>
          <a:xfrm>
            <a:off x="3276600" y="1219201"/>
            <a:ext cx="5867400" cy="5215467"/>
          </a:xfrm>
          <a:prstGeom prst="rect">
            <a:avLst/>
          </a:prstGeom>
        </p:spPr>
      </p:pic>
      <p:sp>
        <p:nvSpPr>
          <p:cNvPr id="5" name="Oval 4"/>
          <p:cNvSpPr/>
          <p:nvPr/>
        </p:nvSpPr>
        <p:spPr>
          <a:xfrm>
            <a:off x="6747712" y="4291264"/>
            <a:ext cx="1371600" cy="762000"/>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Slide Number Placeholder 2"/>
          <p:cNvSpPr>
            <a:spLocks noGrp="1"/>
          </p:cNvSpPr>
          <p:nvPr>
            <p:ph type="sldNum" sz="quarter" idx="12"/>
          </p:nvPr>
        </p:nvSpPr>
        <p:spPr>
          <a:xfrm>
            <a:off x="6457950" y="6356351"/>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73D16339-B72B-854C-B6B4-B792DBA7120B}" type="slidenum">
              <a:rPr lang="en-US" smtClean="0"/>
              <a:pPr/>
              <a:t>55</a:t>
            </a:fld>
            <a:endParaRPr lang="en-US" dirty="0"/>
          </a:p>
        </p:txBody>
      </p:sp>
    </p:spTree>
    <p:extLst>
      <p:ext uri="{BB962C8B-B14F-4D97-AF65-F5344CB8AC3E}">
        <p14:creationId xmlns:p14="http://schemas.microsoft.com/office/powerpoint/2010/main" val="13358187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76200"/>
            <a:ext cx="8229600" cy="457200"/>
          </a:xfrm>
        </p:spPr>
        <p:txBody>
          <a:bodyPr>
            <a:normAutofit fontScale="90000"/>
          </a:bodyPr>
          <a:lstStyle/>
          <a:p>
            <a:r>
              <a:rPr lang="en-US" dirty="0"/>
              <a:t>Let’s Formalize This Test Into 6 Steps!</a:t>
            </a:r>
          </a:p>
        </p:txBody>
      </p:sp>
      <p:sp>
        <p:nvSpPr>
          <p:cNvPr id="5" name="TextBox 4"/>
          <p:cNvSpPr txBox="1"/>
          <p:nvPr/>
        </p:nvSpPr>
        <p:spPr>
          <a:xfrm>
            <a:off x="1524001" y="1339996"/>
            <a:ext cx="7761515" cy="830997"/>
          </a:xfrm>
          <a:prstGeom prst="rect">
            <a:avLst/>
          </a:prstGeom>
          <a:noFill/>
        </p:spPr>
        <p:txBody>
          <a:bodyPr wrap="square" rtlCol="0">
            <a:spAutoFit/>
          </a:bodyPr>
          <a:lstStyle/>
          <a:p>
            <a:pPr algn="ctr"/>
            <a:r>
              <a:rPr lang="en-US" sz="2400" dirty="0"/>
              <a:t>Step 1: Identify the null (Ho) and alternative (Ha) </a:t>
            </a:r>
            <a:r>
              <a:rPr lang="en-US" sz="2000" dirty="0"/>
              <a:t>hypothesis</a:t>
            </a:r>
            <a:r>
              <a:rPr lang="en-US" sz="2400" dirty="0"/>
              <a:t>. </a:t>
            </a:r>
          </a:p>
        </p:txBody>
      </p:sp>
      <p:sp>
        <p:nvSpPr>
          <p:cNvPr id="10" name="TextBox 9"/>
          <p:cNvSpPr txBox="1"/>
          <p:nvPr/>
        </p:nvSpPr>
        <p:spPr>
          <a:xfrm>
            <a:off x="1719943" y="1805028"/>
            <a:ext cx="8823148" cy="461665"/>
          </a:xfrm>
          <a:prstGeom prst="rect">
            <a:avLst/>
          </a:prstGeom>
          <a:noFill/>
        </p:spPr>
        <p:txBody>
          <a:bodyPr wrap="square" rtlCol="0">
            <a:spAutoFit/>
          </a:bodyPr>
          <a:lstStyle/>
          <a:p>
            <a:r>
              <a:rPr lang="en-US" sz="2400" dirty="0"/>
              <a:t>Step 2: Draw and Shade and Find the Critical Value.</a:t>
            </a:r>
          </a:p>
        </p:txBody>
      </p:sp>
      <p:sp>
        <p:nvSpPr>
          <p:cNvPr id="21" name="TextBox 20"/>
          <p:cNvSpPr txBox="1"/>
          <p:nvPr/>
        </p:nvSpPr>
        <p:spPr>
          <a:xfrm>
            <a:off x="1696006" y="3827405"/>
            <a:ext cx="8823148" cy="461665"/>
          </a:xfrm>
          <a:prstGeom prst="rect">
            <a:avLst/>
          </a:prstGeom>
          <a:noFill/>
        </p:spPr>
        <p:txBody>
          <a:bodyPr wrap="square" rtlCol="0">
            <a:spAutoFit/>
          </a:bodyPr>
          <a:lstStyle/>
          <a:p>
            <a:r>
              <a:rPr lang="en-US" sz="2400" dirty="0"/>
              <a:t>Step 3: Find the test statistic. (The t value for the data.)</a:t>
            </a:r>
          </a:p>
        </p:txBody>
      </p:sp>
      <p:sp>
        <p:nvSpPr>
          <p:cNvPr id="15" name="TextBox 14"/>
          <p:cNvSpPr txBox="1"/>
          <p:nvPr/>
        </p:nvSpPr>
        <p:spPr>
          <a:xfrm>
            <a:off x="1696006" y="4607844"/>
            <a:ext cx="8779606" cy="461665"/>
          </a:xfrm>
          <a:prstGeom prst="rect">
            <a:avLst/>
          </a:prstGeom>
          <a:noFill/>
        </p:spPr>
        <p:txBody>
          <a:bodyPr wrap="square" rtlCol="0">
            <a:spAutoFit/>
          </a:bodyPr>
          <a:lstStyle/>
          <a:p>
            <a:r>
              <a:rPr lang="en-US" sz="2400" dirty="0"/>
              <a:t>Step 4: Find the p-value: P-value = .0211</a:t>
            </a:r>
          </a:p>
        </p:txBody>
      </p:sp>
      <p:sp>
        <p:nvSpPr>
          <p:cNvPr id="12" name="TextBox 11"/>
          <p:cNvSpPr txBox="1"/>
          <p:nvPr/>
        </p:nvSpPr>
        <p:spPr>
          <a:xfrm>
            <a:off x="1700795" y="5153143"/>
            <a:ext cx="8779606" cy="461665"/>
          </a:xfrm>
          <a:prstGeom prst="rect">
            <a:avLst/>
          </a:prstGeom>
          <a:noFill/>
        </p:spPr>
        <p:txBody>
          <a:bodyPr wrap="square" rtlCol="0">
            <a:spAutoFit/>
          </a:bodyPr>
          <a:lstStyle/>
          <a:p>
            <a:r>
              <a:rPr lang="en-US" sz="2400" dirty="0"/>
              <a:t>Step 5: REJECT Ho.  </a:t>
            </a:r>
          </a:p>
        </p:txBody>
      </p:sp>
      <mc:AlternateContent xmlns:mc="http://schemas.openxmlformats.org/markup-compatibility/2006" xmlns:a14="http://schemas.microsoft.com/office/drawing/2010/main">
        <mc:Choice Requires="a14">
          <p:sp>
            <p:nvSpPr>
              <p:cNvPr id="13" name="TextBox 12"/>
              <p:cNvSpPr txBox="1"/>
              <p:nvPr/>
            </p:nvSpPr>
            <p:spPr>
              <a:xfrm>
                <a:off x="8989140" y="1133813"/>
                <a:ext cx="1752659" cy="633635"/>
              </a:xfrm>
              <a:prstGeom prst="rect">
                <a:avLst/>
              </a:prstGeom>
              <a:noFill/>
            </p:spPr>
            <p:txBody>
              <a:bodyPr wrap="none" rtlCol="0">
                <a:spAutoFit/>
              </a:bodyPr>
              <a:lstStyle/>
              <a:p>
                <a:r>
                  <a:rPr lang="en-US" sz="1600" dirty="0"/>
                  <a:t>Ho: </a:t>
                </a:r>
                <a14:m>
                  <m:oMath xmlns:m="http://schemas.openxmlformats.org/officeDocument/2006/math">
                    <m:r>
                      <a:rPr lang="en-US" i="1">
                        <a:latin typeface="Cambria Math"/>
                      </a:rPr>
                      <m:t>µ</m:t>
                    </m:r>
                    <m:r>
                      <a:rPr lang="en-US" i="1" baseline="-25000">
                        <a:latin typeface="Cambria Math" panose="02040503050406030204" pitchFamily="18" charset="0"/>
                      </a:rPr>
                      <m:t>𝑊</m:t>
                    </m:r>
                    <m:r>
                      <a:rPr lang="en-US" i="1">
                        <a:latin typeface="Cambria Math" panose="02040503050406030204" pitchFamily="18" charset="0"/>
                      </a:rPr>
                      <m:t>−</m:t>
                    </m:r>
                    <m:r>
                      <a:rPr lang="en-US" i="1">
                        <a:latin typeface="Cambria Math"/>
                      </a:rPr>
                      <m:t>µ</m:t>
                    </m:r>
                    <m:r>
                      <a:rPr lang="en-US" i="1" baseline="-25000">
                        <a:latin typeface="Cambria Math" panose="02040503050406030204" pitchFamily="18" charset="0"/>
                      </a:rPr>
                      <m:t>𝑀</m:t>
                    </m:r>
                  </m:oMath>
                </a14:m>
                <a:r>
                  <a:rPr lang="en-US" sz="1600" dirty="0"/>
                  <a:t> = 0</a:t>
                </a:r>
              </a:p>
              <a:p>
                <a:r>
                  <a:rPr lang="en-US" sz="1600" dirty="0"/>
                  <a:t>Ha: </a:t>
                </a:r>
                <a14:m>
                  <m:oMath xmlns:m="http://schemas.openxmlformats.org/officeDocument/2006/math">
                    <m:r>
                      <a:rPr lang="en-US" i="1">
                        <a:latin typeface="Cambria Math"/>
                      </a:rPr>
                      <m:t>µ</m:t>
                    </m:r>
                    <m:r>
                      <a:rPr lang="en-US" i="1" baseline="-25000">
                        <a:latin typeface="Cambria Math" panose="02040503050406030204" pitchFamily="18" charset="0"/>
                      </a:rPr>
                      <m:t>𝑊</m:t>
                    </m:r>
                    <m:r>
                      <a:rPr lang="en-US" i="1">
                        <a:latin typeface="Cambria Math" panose="02040503050406030204" pitchFamily="18" charset="0"/>
                      </a:rPr>
                      <m:t>−</m:t>
                    </m:r>
                    <m:r>
                      <a:rPr lang="en-US" i="1">
                        <a:latin typeface="Cambria Math"/>
                      </a:rPr>
                      <m:t>µ</m:t>
                    </m:r>
                    <m:r>
                      <a:rPr lang="en-US" i="1" baseline="-25000">
                        <a:latin typeface="Cambria Math" panose="02040503050406030204" pitchFamily="18" charset="0"/>
                      </a:rPr>
                      <m:t>𝑀</m:t>
                    </m:r>
                  </m:oMath>
                </a14:m>
                <a:r>
                  <a:rPr lang="en-US" sz="1600" dirty="0"/>
                  <a:t> </a:t>
                </a:r>
                <a14:m>
                  <m:oMath xmlns:m="http://schemas.openxmlformats.org/officeDocument/2006/math">
                    <m:r>
                      <a:rPr lang="en-US" sz="1600" i="1" dirty="0">
                        <a:latin typeface="Cambria Math" panose="02040503050406030204" pitchFamily="18" charset="0"/>
                      </a:rPr>
                      <m:t>&gt; </m:t>
                    </m:r>
                  </m:oMath>
                </a14:m>
                <a:r>
                  <a:rPr lang="en-US" sz="1600" dirty="0"/>
                  <a:t>0</a:t>
                </a:r>
              </a:p>
            </p:txBody>
          </p:sp>
        </mc:Choice>
        <mc:Fallback xmlns="">
          <p:sp>
            <p:nvSpPr>
              <p:cNvPr id="13" name="TextBox 12"/>
              <p:cNvSpPr txBox="1">
                <a:spLocks noRot="1" noChangeAspect="1" noMove="1" noResize="1" noEditPoints="1" noAdjustHandles="1" noChangeArrowheads="1" noChangeShapeType="1" noTextEdit="1"/>
              </p:cNvSpPr>
              <p:nvPr/>
            </p:nvSpPr>
            <p:spPr>
              <a:xfrm>
                <a:off x="8989140" y="1133813"/>
                <a:ext cx="1752659" cy="633635"/>
              </a:xfrm>
              <a:prstGeom prst="rect">
                <a:avLst/>
              </a:prstGeom>
              <a:blipFill>
                <a:blip r:embed="rId2"/>
                <a:stretch>
                  <a:fillRect l="-2174" t="-1961" r="-1449" b="-980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6" name="Rectangle 15"/>
              <p:cNvSpPr/>
              <p:nvPr/>
            </p:nvSpPr>
            <p:spPr>
              <a:xfrm>
                <a:off x="8686801" y="3782868"/>
                <a:ext cx="1686167" cy="62549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sz="1200" i="1">
                          <a:latin typeface="Cambria Math"/>
                        </a:rPr>
                        <m:t>𝑡</m:t>
                      </m:r>
                      <m:r>
                        <a:rPr lang="en-US" sz="1200" i="1">
                          <a:latin typeface="Cambria Math"/>
                        </a:rPr>
                        <m:t>=</m:t>
                      </m:r>
                      <m:f>
                        <m:fPr>
                          <m:ctrlPr>
                            <a:rPr lang="en-US" sz="1200" i="1">
                              <a:latin typeface="Cambria Math" panose="02040503050406030204" pitchFamily="18" charset="0"/>
                            </a:rPr>
                          </m:ctrlPr>
                        </m:fPr>
                        <m:num>
                          <m:r>
                            <a:rPr lang="en-US" sz="1200" i="1">
                              <a:latin typeface="Cambria Math" panose="02040503050406030204" pitchFamily="18" charset="0"/>
                            </a:rPr>
                            <m:t>(</m:t>
                          </m:r>
                          <m:acc>
                            <m:accPr>
                              <m:chr m:val="̅"/>
                              <m:ctrlPr>
                                <a:rPr lang="en-US" sz="1200" i="1">
                                  <a:latin typeface="Cambria Math" panose="02040503050406030204" pitchFamily="18" charset="0"/>
                                </a:rPr>
                              </m:ctrlPr>
                            </m:accPr>
                            <m:e>
                              <m:r>
                                <a:rPr lang="en-US" sz="1200" i="1">
                                  <a:latin typeface="Cambria Math"/>
                                </a:rPr>
                                <m:t>𝑥</m:t>
                              </m:r>
                            </m:e>
                          </m:acc>
                          <m:r>
                            <a:rPr lang="en-US" sz="1200" i="1" baseline="-25000">
                              <a:latin typeface="Cambria Math" panose="02040503050406030204" pitchFamily="18" charset="0"/>
                            </a:rPr>
                            <m:t>𝑊</m:t>
                          </m:r>
                          <m:r>
                            <a:rPr lang="en-US" sz="1200" i="1">
                              <a:latin typeface="Cambria Math" panose="02040503050406030204" pitchFamily="18" charset="0"/>
                            </a:rPr>
                            <m:t>−</m:t>
                          </m:r>
                          <m:acc>
                            <m:accPr>
                              <m:chr m:val="̅"/>
                              <m:ctrlPr>
                                <a:rPr lang="en-US" sz="1200" i="1">
                                  <a:latin typeface="Cambria Math" panose="02040503050406030204" pitchFamily="18" charset="0"/>
                                </a:rPr>
                              </m:ctrlPr>
                            </m:accPr>
                            <m:e>
                              <m:r>
                                <a:rPr lang="en-US" sz="1200" i="1">
                                  <a:latin typeface="Cambria Math"/>
                                </a:rPr>
                                <m:t>𝑥</m:t>
                              </m:r>
                            </m:e>
                          </m:acc>
                          <m:r>
                            <a:rPr lang="en-US" sz="1200" i="1" baseline="-25000">
                              <a:latin typeface="Cambria Math" panose="02040503050406030204" pitchFamily="18" charset="0"/>
                            </a:rPr>
                            <m:t>𝑀</m:t>
                          </m:r>
                          <m:r>
                            <a:rPr lang="en-US" sz="1200" i="1">
                              <a:latin typeface="Cambria Math" panose="02040503050406030204" pitchFamily="18" charset="0"/>
                            </a:rPr>
                            <m:t>)</m:t>
                          </m:r>
                          <m:r>
                            <a:rPr lang="en-US" sz="1200" i="1">
                              <a:latin typeface="Cambria Math"/>
                            </a:rPr>
                            <m:t> </m:t>
                          </m:r>
                        </m:num>
                        <m:den>
                          <m:r>
                            <a:rPr lang="en-US" sz="1200" i="1">
                              <a:latin typeface="Cambria Math"/>
                            </a:rPr>
                            <m:t>𝑠</m:t>
                          </m:r>
                          <m:r>
                            <a:rPr lang="en-US" sz="1200" i="1" baseline="-25000">
                              <a:latin typeface="Cambria Math" panose="02040503050406030204" pitchFamily="18" charset="0"/>
                            </a:rPr>
                            <m:t>𝑝</m:t>
                          </m:r>
                          <m:rad>
                            <m:radPr>
                              <m:degHide m:val="on"/>
                              <m:ctrlPr>
                                <a:rPr lang="en-US" sz="1200" i="1" baseline="-25000">
                                  <a:latin typeface="Cambria Math" panose="02040503050406030204" pitchFamily="18" charset="0"/>
                                </a:rPr>
                              </m:ctrlPr>
                            </m:radPr>
                            <m:deg/>
                            <m:e>
                              <m:f>
                                <m:fPr>
                                  <m:ctrlPr>
                                    <a:rPr lang="en-US" sz="1200" i="1">
                                      <a:latin typeface="Cambria Math" panose="02040503050406030204" pitchFamily="18" charset="0"/>
                                    </a:rPr>
                                  </m:ctrlPr>
                                </m:fPr>
                                <m:num>
                                  <m:r>
                                    <a:rPr lang="en-US" sz="1200" i="1">
                                      <a:latin typeface="Cambria Math" panose="02040503050406030204" pitchFamily="18" charset="0"/>
                                    </a:rPr>
                                    <m:t>1</m:t>
                                  </m:r>
                                </m:num>
                                <m:den>
                                  <m:r>
                                    <a:rPr lang="en-US" sz="1200" i="1">
                                      <a:latin typeface="Cambria Math" panose="02040503050406030204" pitchFamily="18" charset="0"/>
                                    </a:rPr>
                                    <m:t>𝑛</m:t>
                                  </m:r>
                                  <m:r>
                                    <a:rPr lang="en-US" sz="1200" i="1" baseline="-25000">
                                      <a:latin typeface="Cambria Math" panose="02040503050406030204" pitchFamily="18" charset="0"/>
                                    </a:rPr>
                                    <m:t>𝐼</m:t>
                                  </m:r>
                                </m:den>
                              </m:f>
                              <m:r>
                                <a:rPr lang="en-US" sz="1200" i="1">
                                  <a:latin typeface="Cambria Math" panose="02040503050406030204" pitchFamily="18" charset="0"/>
                                </a:rPr>
                                <m:t>+</m:t>
                              </m:r>
                              <m:f>
                                <m:fPr>
                                  <m:ctrlPr>
                                    <a:rPr lang="en-US" sz="1200" i="1">
                                      <a:latin typeface="Cambria Math" panose="02040503050406030204" pitchFamily="18" charset="0"/>
                                    </a:rPr>
                                  </m:ctrlPr>
                                </m:fPr>
                                <m:num>
                                  <m:r>
                                    <a:rPr lang="en-US" sz="1200" i="1">
                                      <a:latin typeface="Cambria Math" panose="02040503050406030204" pitchFamily="18" charset="0"/>
                                    </a:rPr>
                                    <m:t>1</m:t>
                                  </m:r>
                                </m:num>
                                <m:den>
                                  <m:r>
                                    <a:rPr lang="en-US" sz="1200" i="1">
                                      <a:latin typeface="Cambria Math" panose="02040503050406030204" pitchFamily="18" charset="0"/>
                                    </a:rPr>
                                    <m:t>𝑛</m:t>
                                  </m:r>
                                  <m:r>
                                    <a:rPr lang="en-US" sz="1200" i="1" baseline="-25000">
                                      <a:latin typeface="Cambria Math" panose="02040503050406030204" pitchFamily="18" charset="0"/>
                                    </a:rPr>
                                    <m:t>𝐸</m:t>
                                  </m:r>
                                </m:den>
                              </m:f>
                            </m:e>
                          </m:rad>
                        </m:den>
                      </m:f>
                      <m:r>
                        <a:rPr lang="en-US" sz="1200" i="1">
                          <a:latin typeface="Cambria Math" panose="02040503050406030204" pitchFamily="18" charset="0"/>
                        </a:rPr>
                        <m:t>=2.08</m:t>
                      </m:r>
                    </m:oMath>
                  </m:oMathPara>
                </a14:m>
                <a:endParaRPr lang="en-US" sz="1200" dirty="0"/>
              </a:p>
            </p:txBody>
          </p:sp>
        </mc:Choice>
        <mc:Fallback xmlns="">
          <p:sp>
            <p:nvSpPr>
              <p:cNvPr id="16" name="Rectangle 15"/>
              <p:cNvSpPr>
                <a:spLocks noRot="1" noChangeAspect="1" noMove="1" noResize="1" noEditPoints="1" noAdjustHandles="1" noChangeArrowheads="1" noChangeShapeType="1" noTextEdit="1"/>
              </p:cNvSpPr>
              <p:nvPr/>
            </p:nvSpPr>
            <p:spPr>
              <a:xfrm>
                <a:off x="8686801" y="3782868"/>
                <a:ext cx="1686167" cy="625492"/>
              </a:xfrm>
              <a:prstGeom prst="rect">
                <a:avLst/>
              </a:prstGeom>
              <a:blipFill>
                <a:blip r:embed="rId3"/>
                <a:stretch>
                  <a:fillRect b="-40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9" name="TextBox 18"/>
              <p:cNvSpPr txBox="1"/>
              <p:nvPr/>
            </p:nvSpPr>
            <p:spPr>
              <a:xfrm>
                <a:off x="1597152" y="437172"/>
                <a:ext cx="8945939" cy="923330"/>
              </a:xfrm>
              <a:prstGeom prst="rect">
                <a:avLst/>
              </a:prstGeom>
              <a:noFill/>
            </p:spPr>
            <p:txBody>
              <a:bodyPr wrap="square" rtlCol="0">
                <a:spAutoFit/>
              </a:bodyPr>
              <a:lstStyle/>
              <a:p>
                <a:pPr algn="ctr"/>
                <a:r>
                  <a:rPr lang="en-US" dirty="0"/>
                  <a:t>We would like to test the claim that the mean SSHA score of the men is less than the mean score of women</a:t>
                </a:r>
                <a14:m>
                  <m:oMath xmlns:m="http://schemas.openxmlformats.org/officeDocument/2006/math">
                    <m:r>
                      <a:rPr lang="en-US" i="1">
                        <a:latin typeface="Cambria Math"/>
                      </a:rPr>
                      <m:t>.</m:t>
                    </m:r>
                  </m:oMath>
                </a14:m>
                <a:r>
                  <a:rPr lang="en-US" dirty="0"/>
                  <a:t>  To do this we take a sample of size n</a:t>
                </a:r>
                <a:r>
                  <a:rPr lang="en-US" baseline="-25000" dirty="0"/>
                  <a:t>M</a:t>
                </a:r>
                <a:r>
                  <a:rPr lang="en-US" dirty="0"/>
                  <a:t> = 30 and n</a:t>
                </a:r>
                <a:r>
                  <a:rPr lang="en-US" baseline="-25000" dirty="0"/>
                  <a:t>W</a:t>
                </a:r>
                <a:r>
                  <a:rPr lang="en-US" dirty="0"/>
                  <a:t> = 30 and find that </a:t>
                </a:r>
                <a14:m>
                  <m:oMath xmlns:m="http://schemas.openxmlformats.org/officeDocument/2006/math">
                    <m:acc>
                      <m:accPr>
                        <m:chr m:val="̅"/>
                        <m:ctrlPr>
                          <a:rPr lang="en-US" i="1">
                            <a:latin typeface="Cambria Math" panose="02040503050406030204" pitchFamily="18" charset="0"/>
                          </a:rPr>
                        </m:ctrlPr>
                      </m:accPr>
                      <m:e>
                        <m:r>
                          <a:rPr lang="en-US" i="1">
                            <a:latin typeface="Cambria Math"/>
                          </a:rPr>
                          <m:t>𝑥</m:t>
                        </m:r>
                      </m:e>
                    </m:acc>
                  </m:oMath>
                </a14:m>
                <a:r>
                  <a:rPr lang="en-US" baseline="-25000" dirty="0"/>
                  <a:t>M</a:t>
                </a:r>
                <a:r>
                  <a:rPr lang="en-US" dirty="0"/>
                  <a:t> = 124.2 points, </a:t>
                </a:r>
                <a14:m>
                  <m:oMath xmlns:m="http://schemas.openxmlformats.org/officeDocument/2006/math">
                    <m:acc>
                      <m:accPr>
                        <m:chr m:val="̅"/>
                        <m:ctrlPr>
                          <a:rPr lang="en-US" i="1">
                            <a:latin typeface="Cambria Math" panose="02040503050406030204" pitchFamily="18" charset="0"/>
                          </a:rPr>
                        </m:ctrlPr>
                      </m:accPr>
                      <m:e>
                        <m:r>
                          <a:rPr lang="en-US" i="1">
                            <a:latin typeface="Cambria Math"/>
                          </a:rPr>
                          <m:t>𝑥</m:t>
                        </m:r>
                      </m:e>
                    </m:acc>
                    <m:r>
                      <m:rPr>
                        <m:sty m:val="p"/>
                      </m:rPr>
                      <a:rPr lang="en-US" baseline="-25000">
                        <a:latin typeface="Cambria Math" panose="02040503050406030204" pitchFamily="18" charset="0"/>
                      </a:rPr>
                      <m:t>W</m:t>
                    </m:r>
                  </m:oMath>
                </a14:m>
                <a:r>
                  <a:rPr lang="en-US" dirty="0"/>
                  <a:t> = 137.1 and s</a:t>
                </a:r>
                <a:r>
                  <a:rPr lang="en-US" baseline="-25000" dirty="0"/>
                  <a:t>M</a:t>
                </a:r>
                <a:r>
                  <a:rPr lang="en-US" dirty="0"/>
                  <a:t> = 27.2 s</a:t>
                </a:r>
                <a:r>
                  <a:rPr lang="en-US" baseline="-25000" dirty="0"/>
                  <a:t>W</a:t>
                </a:r>
                <a:r>
                  <a:rPr lang="en-US" dirty="0"/>
                  <a:t>= 20.2 points. </a:t>
                </a:r>
              </a:p>
            </p:txBody>
          </p:sp>
        </mc:Choice>
        <mc:Fallback xmlns="">
          <p:sp>
            <p:nvSpPr>
              <p:cNvPr id="19" name="TextBox 18"/>
              <p:cNvSpPr txBox="1">
                <a:spLocks noRot="1" noChangeAspect="1" noMove="1" noResize="1" noEditPoints="1" noAdjustHandles="1" noChangeArrowheads="1" noChangeShapeType="1" noTextEdit="1"/>
              </p:cNvSpPr>
              <p:nvPr/>
            </p:nvSpPr>
            <p:spPr>
              <a:xfrm>
                <a:off x="1597152" y="437172"/>
                <a:ext cx="8945939" cy="923330"/>
              </a:xfrm>
              <a:prstGeom prst="rect">
                <a:avLst/>
              </a:prstGeom>
              <a:blipFill>
                <a:blip r:embed="rId4"/>
                <a:stretch>
                  <a:fillRect t="-2703" b="-9459"/>
                </a:stretch>
              </a:blipFill>
            </p:spPr>
            <p:txBody>
              <a:bodyPr/>
              <a:lstStyle/>
              <a:p>
                <a:r>
                  <a:rPr lang="en-US">
                    <a:noFill/>
                  </a:rPr>
                  <a:t> </a:t>
                </a:r>
              </a:p>
            </p:txBody>
          </p:sp>
        </mc:Fallback>
      </mc:AlternateContent>
      <p:pic>
        <p:nvPicPr>
          <p:cNvPr id="3" name="Picture 2"/>
          <p:cNvPicPr>
            <a:picLocks noChangeAspect="1"/>
          </p:cNvPicPr>
          <p:nvPr/>
        </p:nvPicPr>
        <p:blipFill>
          <a:blip r:embed="rId5"/>
          <a:stretch>
            <a:fillRect/>
          </a:stretch>
        </p:blipFill>
        <p:spPr>
          <a:xfrm>
            <a:off x="3581401" y="2304272"/>
            <a:ext cx="4357865" cy="1403052"/>
          </a:xfrm>
          <a:prstGeom prst="rect">
            <a:avLst/>
          </a:prstGeom>
        </p:spPr>
      </p:pic>
    </p:spTree>
    <p:extLst>
      <p:ext uri="{BB962C8B-B14F-4D97-AF65-F5344CB8AC3E}">
        <p14:creationId xmlns:p14="http://schemas.microsoft.com/office/powerpoint/2010/main" val="21922239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Full Example: SSHA Data</a:t>
            </a:r>
          </a:p>
        </p:txBody>
      </p:sp>
      <p:sp>
        <p:nvSpPr>
          <p:cNvPr id="3" name="Content Placeholder 2"/>
          <p:cNvSpPr>
            <a:spLocks noGrp="1"/>
          </p:cNvSpPr>
          <p:nvPr>
            <p:ph idx="1"/>
          </p:nvPr>
        </p:nvSpPr>
        <p:spPr>
          <a:xfrm>
            <a:off x="1981200" y="1600201"/>
            <a:ext cx="8229600" cy="3657599"/>
          </a:xfrm>
        </p:spPr>
        <p:txBody>
          <a:bodyPr>
            <a:normAutofit fontScale="77500" lnSpcReduction="20000"/>
          </a:bodyPr>
          <a:lstStyle/>
          <a:p>
            <a:pPr marL="0" indent="0">
              <a:buNone/>
            </a:pPr>
            <a:r>
              <a:rPr lang="en-US" b="1" dirty="0"/>
              <a:t>State the Problem: </a:t>
            </a:r>
            <a:r>
              <a:rPr lang="en-US" dirty="0"/>
              <a:t>We would like to test the claim that the mean SSHA score of men is less than that of women.  </a:t>
            </a:r>
          </a:p>
          <a:p>
            <a:pPr marL="0" indent="0">
              <a:buNone/>
            </a:pPr>
            <a:r>
              <a:rPr lang="en-US" b="1" dirty="0"/>
              <a:t>Check Assumptions:</a:t>
            </a:r>
          </a:p>
          <a:p>
            <a:pPr marL="514350" indent="-514350">
              <a:buAutoNum type="arabicPeriod"/>
            </a:pPr>
            <a:r>
              <a:rPr lang="en-US" dirty="0"/>
              <a:t>Normally Distributed Populations</a:t>
            </a:r>
          </a:p>
          <a:p>
            <a:pPr marL="514350" indent="-514350">
              <a:buAutoNum type="arabicPeriod"/>
            </a:pPr>
            <a:r>
              <a:rPr lang="en-US" dirty="0"/>
              <a:t>Equal Standard Deviations</a:t>
            </a:r>
          </a:p>
          <a:p>
            <a:pPr marL="514350" indent="-514350">
              <a:buAutoNum type="arabicPeriod"/>
            </a:pPr>
            <a:r>
              <a:rPr lang="en-US" dirty="0"/>
              <a:t>Independent Observations</a:t>
            </a:r>
          </a:p>
          <a:p>
            <a:pPr marL="0" indent="0">
              <a:buNone/>
            </a:pPr>
            <a:r>
              <a:rPr lang="en-US" b="1" dirty="0"/>
              <a:t>Run the Test:</a:t>
            </a:r>
          </a:p>
          <a:p>
            <a:pPr marL="0" indent="0">
              <a:buNone/>
            </a:pPr>
            <a:r>
              <a:rPr lang="en-US" dirty="0"/>
              <a:t>1.    First 5 steps.</a:t>
            </a:r>
          </a:p>
          <a:p>
            <a:pPr marL="0" indent="0">
              <a:buNone/>
            </a:pPr>
            <a:r>
              <a:rPr lang="en-US" b="1" dirty="0"/>
              <a:t>State the Scope and Conclusion.</a:t>
            </a:r>
          </a:p>
        </p:txBody>
      </p:sp>
      <p:sp>
        <p:nvSpPr>
          <p:cNvPr id="4" name="Slide Number Placeholder 3"/>
          <p:cNvSpPr>
            <a:spLocks noGrp="1"/>
          </p:cNvSpPr>
          <p:nvPr>
            <p:ph type="sldNum" sz="quarter" idx="12"/>
          </p:nvPr>
        </p:nvSpPr>
        <p:spPr>
          <a:xfrm>
            <a:off x="6457950" y="6356351"/>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73D16339-B72B-854C-B6B4-B792DBA7120B}" type="slidenum">
              <a:rPr lang="en-US" smtClean="0"/>
              <a:pPr/>
              <a:t>57</a:t>
            </a:fld>
            <a:endParaRPr lang="en-US" dirty="0"/>
          </a:p>
        </p:txBody>
      </p:sp>
    </p:spTree>
    <p:extLst>
      <p:ext uri="{BB962C8B-B14F-4D97-AF65-F5344CB8AC3E}">
        <p14:creationId xmlns:p14="http://schemas.microsoft.com/office/powerpoint/2010/main" val="364026434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Scope</a:t>
            </a:r>
          </a:p>
        </p:txBody>
      </p:sp>
      <p:sp>
        <p:nvSpPr>
          <p:cNvPr id="3" name="Content Placeholder 2"/>
          <p:cNvSpPr>
            <a:spLocks noGrp="1"/>
          </p:cNvSpPr>
          <p:nvPr>
            <p:ph idx="1"/>
          </p:nvPr>
        </p:nvSpPr>
        <p:spPr/>
        <p:txBody>
          <a:bodyPr>
            <a:normAutofit/>
          </a:bodyPr>
          <a:lstStyle/>
          <a:p>
            <a:pPr marL="0" indent="0">
              <a:buNone/>
            </a:pPr>
            <a:r>
              <a:rPr lang="en-US" dirty="0"/>
              <a:t>Since the study is between women and men, the subjects cannot be randomly assigned to the two groups, and we have an observational study.  For this reason, we cannot make any causal inference and must limit our conclusions to differences of group means.  </a:t>
            </a:r>
          </a:p>
          <a:p>
            <a:pPr marL="0" indent="0">
              <a:buNone/>
            </a:pPr>
            <a:r>
              <a:rPr lang="en-US" dirty="0"/>
              <a:t>However, the sample was an SRS and thus any results can be inferred back to the population of students at this particular private college. </a:t>
            </a:r>
          </a:p>
        </p:txBody>
      </p:sp>
      <p:sp>
        <p:nvSpPr>
          <p:cNvPr id="4" name="Slide Number Placeholder 3"/>
          <p:cNvSpPr>
            <a:spLocks noGrp="1"/>
          </p:cNvSpPr>
          <p:nvPr>
            <p:ph type="sldNum" sz="quarter" idx="12"/>
          </p:nvPr>
        </p:nvSpPr>
        <p:spPr>
          <a:xfrm>
            <a:off x="6457950" y="6356351"/>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73D16339-B72B-854C-B6B4-B792DBA7120B}" type="slidenum">
              <a:rPr lang="en-US" smtClean="0"/>
              <a:pPr/>
              <a:t>58</a:t>
            </a:fld>
            <a:endParaRPr lang="en-US" dirty="0"/>
          </a:p>
        </p:txBody>
      </p:sp>
    </p:spTree>
    <p:extLst>
      <p:ext uri="{BB962C8B-B14F-4D97-AF65-F5344CB8AC3E}">
        <p14:creationId xmlns:p14="http://schemas.microsoft.com/office/powerpoint/2010/main" val="196399291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3382566" y="1152526"/>
            <a:ext cx="5990034" cy="5324475"/>
          </a:xfrm>
          <a:prstGeom prst="rect">
            <a:avLst/>
          </a:prstGeom>
        </p:spPr>
      </p:pic>
      <p:sp>
        <p:nvSpPr>
          <p:cNvPr id="2" name="Title 1"/>
          <p:cNvSpPr>
            <a:spLocks noGrp="1"/>
          </p:cNvSpPr>
          <p:nvPr>
            <p:ph type="title"/>
          </p:nvPr>
        </p:nvSpPr>
        <p:spPr>
          <a:xfrm>
            <a:off x="1981200" y="274638"/>
            <a:ext cx="8229600" cy="792162"/>
          </a:xfrm>
        </p:spPr>
        <p:txBody>
          <a:bodyPr/>
          <a:lstStyle/>
          <a:p>
            <a:r>
              <a:rPr lang="en-US" dirty="0"/>
              <a:t>Two Sample T-Test … SAS Output</a:t>
            </a:r>
          </a:p>
        </p:txBody>
      </p:sp>
      <p:sp>
        <p:nvSpPr>
          <p:cNvPr id="6" name="Oval 5"/>
          <p:cNvSpPr/>
          <p:nvPr/>
        </p:nvSpPr>
        <p:spPr>
          <a:xfrm>
            <a:off x="6019800" y="3505200"/>
            <a:ext cx="1295400" cy="457200"/>
          </a:xfrm>
          <a:prstGeom prst="ellipse">
            <a:avLst/>
          </a:pr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Slide Number Placeholder 2"/>
          <p:cNvSpPr>
            <a:spLocks noGrp="1"/>
          </p:cNvSpPr>
          <p:nvPr>
            <p:ph type="sldNum" sz="quarter" idx="12"/>
          </p:nvPr>
        </p:nvSpPr>
        <p:spPr>
          <a:xfrm>
            <a:off x="6457950" y="6356351"/>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73D16339-B72B-854C-B6B4-B792DBA7120B}" type="slidenum">
              <a:rPr lang="en-US" smtClean="0"/>
              <a:pPr/>
              <a:t>59</a:t>
            </a:fld>
            <a:endParaRPr lang="en-US" dirty="0"/>
          </a:p>
        </p:txBody>
      </p:sp>
    </p:spTree>
    <p:extLst>
      <p:ext uri="{BB962C8B-B14F-4D97-AF65-F5344CB8AC3E}">
        <p14:creationId xmlns:p14="http://schemas.microsoft.com/office/powerpoint/2010/main" val="68779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CAC29B-47E5-5741-86C1-1B93D85BAC52}"/>
              </a:ext>
            </a:extLst>
          </p:cNvPr>
          <p:cNvSpPr>
            <a:spLocks noGrp="1"/>
          </p:cNvSpPr>
          <p:nvPr>
            <p:ph type="title"/>
          </p:nvPr>
        </p:nvSpPr>
        <p:spPr/>
        <p:txBody>
          <a:bodyPr/>
          <a:lstStyle/>
          <a:p>
            <a:r>
              <a:rPr lang="en-US" dirty="0"/>
              <a:t>Question 4</a:t>
            </a:r>
          </a:p>
        </p:txBody>
      </p:sp>
      <p:pic>
        <p:nvPicPr>
          <p:cNvPr id="4" name="Picture 3">
            <a:extLst>
              <a:ext uri="{FF2B5EF4-FFF2-40B4-BE49-F238E27FC236}">
                <a16:creationId xmlns:a16="http://schemas.microsoft.com/office/drawing/2014/main" id="{DF1879BC-4B79-DD43-AD0F-97FD41D1B5F3}"/>
              </a:ext>
            </a:extLst>
          </p:cNvPr>
          <p:cNvPicPr>
            <a:picLocks noChangeAspect="1"/>
          </p:cNvPicPr>
          <p:nvPr/>
        </p:nvPicPr>
        <p:blipFill>
          <a:blip r:embed="rId2"/>
          <a:stretch>
            <a:fillRect/>
          </a:stretch>
        </p:blipFill>
        <p:spPr>
          <a:xfrm>
            <a:off x="1885950" y="1465229"/>
            <a:ext cx="8420100" cy="4686300"/>
          </a:xfrm>
          <a:prstGeom prst="rect">
            <a:avLst/>
          </a:prstGeom>
        </p:spPr>
      </p:pic>
      <p:sp>
        <p:nvSpPr>
          <p:cNvPr id="5" name="Oval 4">
            <a:extLst>
              <a:ext uri="{FF2B5EF4-FFF2-40B4-BE49-F238E27FC236}">
                <a16:creationId xmlns:a16="http://schemas.microsoft.com/office/drawing/2014/main" id="{71E59720-743F-734F-8B3D-3C6DBD777543}"/>
              </a:ext>
            </a:extLst>
          </p:cNvPr>
          <p:cNvSpPr/>
          <p:nvPr/>
        </p:nvSpPr>
        <p:spPr>
          <a:xfrm>
            <a:off x="2230470" y="4552550"/>
            <a:ext cx="276022" cy="28210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244940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1600200" y="2057400"/>
                <a:ext cx="8991600" cy="3200400"/>
              </a:xfrm>
            </p:spPr>
            <p:txBody>
              <a:bodyPr/>
              <a:lstStyle/>
              <a:p>
                <a:pPr marL="0" indent="0" algn="ctr">
                  <a:buNone/>
                </a:pPr>
                <a:r>
                  <a:rPr lang="en-US" altLang="en-US" sz="2000" dirty="0"/>
                  <a:t>There is sufficient evidence to support the claim at the </a:t>
                </a:r>
                <a:r>
                  <a:rPr lang="el-GR" altLang="en-US" sz="2000" dirty="0"/>
                  <a:t>α</a:t>
                </a:r>
                <a:r>
                  <a:rPr lang="en-US" altLang="en-US" sz="2000" dirty="0"/>
                  <a:t>=.05 level of significance (p-value = .0211) that the mean SSHA score is lower for men than for women at this college.  A 95% one side confidence interval for this difference is (2.5238 points, </a:t>
                </a:r>
                <a14:m>
                  <m:oMath xmlns:m="http://schemas.openxmlformats.org/officeDocument/2006/math">
                    <m:r>
                      <a:rPr lang="en-US" altLang="en-US" sz="2000" i="1" dirty="0">
                        <a:latin typeface="Cambria Math" panose="02040503050406030204" pitchFamily="18" charset="0"/>
                        <a:ea typeface="Cambria Math" panose="02040503050406030204" pitchFamily="18" charset="0"/>
                      </a:rPr>
                      <m:t>∞</m:t>
                    </m:r>
                  </m:oMath>
                </a14:m>
                <a:r>
                  <a:rPr lang="en-US" altLang="en-US" sz="2000" dirty="0"/>
                  <a:t>.)</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1600200" y="2057400"/>
                <a:ext cx="8991600" cy="3200400"/>
              </a:xfrm>
              <a:blipFill>
                <a:blip r:embed="rId2"/>
                <a:stretch>
                  <a:fillRect l="-705" t="-1186" r="-1269"/>
                </a:stretch>
              </a:blipFill>
            </p:spPr>
            <p:txBody>
              <a:bodyPr/>
              <a:lstStyle/>
              <a:p>
                <a:r>
                  <a:rPr lang="en-US">
                    <a:noFill/>
                  </a:rPr>
                  <a:t> </a:t>
                </a:r>
              </a:p>
            </p:txBody>
          </p:sp>
        </mc:Fallback>
      </mc:AlternateContent>
      <p:sp>
        <p:nvSpPr>
          <p:cNvPr id="4" name="Rectangle 3"/>
          <p:cNvSpPr/>
          <p:nvPr/>
        </p:nvSpPr>
        <p:spPr>
          <a:xfrm>
            <a:off x="1981200" y="4114800"/>
            <a:ext cx="8416310" cy="1938992"/>
          </a:xfrm>
          <a:prstGeom prst="rect">
            <a:avLst/>
          </a:prstGeom>
        </p:spPr>
        <p:txBody>
          <a:bodyPr wrap="square">
            <a:spAutoFit/>
          </a:bodyPr>
          <a:lstStyle/>
          <a:p>
            <a:pPr algn="ctr"/>
            <a:r>
              <a:rPr lang="en-US" sz="2000" b="1" dirty="0"/>
              <a:t>Scope of Inference: </a:t>
            </a:r>
            <a:r>
              <a:rPr lang="en-US" sz="2000" dirty="0"/>
              <a:t>Since the study is between women and men, the subjects cannot be randomly assigned to the two groups, and we have an observational study.  For this reason, we cannot make any causal inference and must limit our conclusions to differences of group means.  </a:t>
            </a:r>
          </a:p>
          <a:p>
            <a:pPr algn="ctr"/>
            <a:r>
              <a:rPr lang="en-US" sz="2000" dirty="0"/>
              <a:t>However, the sample was an SRS, and thus any results can be inferred back to the population of students at this particular private college. </a:t>
            </a:r>
          </a:p>
        </p:txBody>
      </p:sp>
      <p:sp>
        <p:nvSpPr>
          <p:cNvPr id="5" name="Slide Number Placeholder 4"/>
          <p:cNvSpPr>
            <a:spLocks noGrp="1"/>
          </p:cNvSpPr>
          <p:nvPr>
            <p:ph type="sldNum" sz="quarter" idx="12"/>
          </p:nvPr>
        </p:nvSpPr>
        <p:spPr>
          <a:xfrm>
            <a:off x="6457950" y="6356351"/>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73D16339-B72B-854C-B6B4-B792DBA7120B}" type="slidenum">
              <a:rPr lang="en-US" smtClean="0"/>
              <a:pPr/>
              <a:t>60</a:t>
            </a:fld>
            <a:endParaRPr lang="en-US" dirty="0"/>
          </a:p>
        </p:txBody>
      </p:sp>
    </p:spTree>
    <p:extLst>
      <p:ext uri="{BB962C8B-B14F-4D97-AF65-F5344CB8AC3E}">
        <p14:creationId xmlns:p14="http://schemas.microsoft.com/office/powerpoint/2010/main" val="76599917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297151"/>
            <a:ext cx="10972800" cy="1143000"/>
          </a:xfrm>
        </p:spPr>
        <p:txBody>
          <a:bodyPr/>
          <a:lstStyle/>
          <a:p>
            <a:r>
              <a:rPr lang="en-US" dirty="0"/>
              <a:t>ANOTHER FULL EXAMPLE</a:t>
            </a:r>
          </a:p>
        </p:txBody>
      </p:sp>
      <p:sp>
        <p:nvSpPr>
          <p:cNvPr id="4" name="Slide Number Placeholder 3"/>
          <p:cNvSpPr>
            <a:spLocks noGrp="1"/>
          </p:cNvSpPr>
          <p:nvPr>
            <p:ph type="sldNum" sz="quarter" idx="12"/>
          </p:nvPr>
        </p:nvSpPr>
        <p:spPr>
          <a:xfrm>
            <a:off x="6457950" y="6356351"/>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73D16339-B72B-854C-B6B4-B792DBA7120B}" type="slidenum">
              <a:rPr lang="en-US" smtClean="0"/>
              <a:pPr/>
              <a:t>61</a:t>
            </a:fld>
            <a:endParaRPr lang="en-US" dirty="0"/>
          </a:p>
        </p:txBody>
      </p:sp>
    </p:spTree>
    <p:extLst>
      <p:ext uri="{BB962C8B-B14F-4D97-AF65-F5344CB8AC3E}">
        <p14:creationId xmlns:p14="http://schemas.microsoft.com/office/powerpoint/2010/main" val="322525553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228600"/>
            <a:ext cx="8229600" cy="762000"/>
          </a:xfrm>
        </p:spPr>
        <p:txBody>
          <a:bodyPr/>
          <a:lstStyle/>
          <a:p>
            <a:r>
              <a:rPr lang="en-US" dirty="0"/>
              <a:t>FULL EXAMPLE:  Promotion Data</a:t>
            </a:r>
          </a:p>
        </p:txBody>
      </p:sp>
      <p:sp>
        <p:nvSpPr>
          <p:cNvPr id="5" name="Rectangle 4"/>
          <p:cNvSpPr/>
          <p:nvPr/>
        </p:nvSpPr>
        <p:spPr>
          <a:xfrm>
            <a:off x="4724401" y="5562601"/>
            <a:ext cx="2219325" cy="954107"/>
          </a:xfrm>
          <a:prstGeom prst="rect">
            <a:avLst/>
          </a:prstGeom>
        </p:spPr>
        <p:txBody>
          <a:bodyPr wrap="square">
            <a:spAutoFit/>
          </a:bodyPr>
          <a:lstStyle/>
          <a:p>
            <a:pPr>
              <a:spcBef>
                <a:spcPct val="0"/>
              </a:spcBef>
              <a:buClrTx/>
              <a:buFontTx/>
              <a:buNone/>
            </a:pPr>
            <a:r>
              <a:rPr lang="en-US" altLang="en-US" sz="2800" b="1" i="1" dirty="0">
                <a:solidFill>
                  <a:schemeClr val="tx2"/>
                </a:solidFill>
              </a:rPr>
              <a:t>H</a:t>
            </a:r>
            <a:r>
              <a:rPr lang="en-US" altLang="en-US" sz="2800" b="1" baseline="-25000" dirty="0">
                <a:solidFill>
                  <a:schemeClr val="tx2"/>
                </a:solidFill>
              </a:rPr>
              <a:t>0</a:t>
            </a:r>
            <a:r>
              <a:rPr lang="en-US" altLang="en-US" sz="2800" b="1" dirty="0">
                <a:solidFill>
                  <a:schemeClr val="tx2"/>
                </a:solidFill>
              </a:rPr>
              <a:t>: </a:t>
            </a:r>
            <a:r>
              <a:rPr lang="en-US" altLang="en-US" sz="2800" b="1" i="1" dirty="0">
                <a:solidFill>
                  <a:schemeClr val="tx2"/>
                </a:solidFill>
                <a:sym typeface="Symbol" pitchFamily="18" charset="2"/>
              </a:rPr>
              <a:t></a:t>
            </a:r>
            <a:r>
              <a:rPr lang="en-US" altLang="en-US" sz="2800" b="1" i="1" baseline="-25000" dirty="0">
                <a:solidFill>
                  <a:schemeClr val="tx2"/>
                </a:solidFill>
                <a:sym typeface="Symbol" pitchFamily="18" charset="2"/>
              </a:rPr>
              <a:t>U</a:t>
            </a:r>
            <a:r>
              <a:rPr lang="en-US" altLang="en-US" sz="2800" b="1" dirty="0">
                <a:solidFill>
                  <a:schemeClr val="tx2"/>
                </a:solidFill>
                <a:sym typeface="Symbol" pitchFamily="18" charset="2"/>
              </a:rPr>
              <a:t> = </a:t>
            </a:r>
            <a:r>
              <a:rPr lang="en-US" altLang="en-US" sz="2800" b="1" i="1" dirty="0">
                <a:solidFill>
                  <a:schemeClr val="tx2"/>
                </a:solidFill>
                <a:sym typeface="Symbol" pitchFamily="18" charset="2"/>
              </a:rPr>
              <a:t></a:t>
            </a:r>
            <a:r>
              <a:rPr lang="en-US" altLang="en-US" sz="2800" b="1" i="1" baseline="-25000" dirty="0">
                <a:solidFill>
                  <a:schemeClr val="tx2"/>
                </a:solidFill>
                <a:sym typeface="Symbol" pitchFamily="18" charset="2"/>
              </a:rPr>
              <a:t>S</a:t>
            </a:r>
            <a:endParaRPr lang="en-US" altLang="en-US" sz="2800" b="1" baseline="-25000" dirty="0">
              <a:solidFill>
                <a:schemeClr val="tx2"/>
              </a:solidFill>
              <a:sym typeface="Symbol" pitchFamily="18" charset="2"/>
            </a:endParaRPr>
          </a:p>
          <a:p>
            <a:pPr>
              <a:spcBef>
                <a:spcPct val="0"/>
              </a:spcBef>
              <a:buClrTx/>
              <a:buFontTx/>
              <a:buNone/>
            </a:pPr>
            <a:r>
              <a:rPr lang="en-US" altLang="en-US" sz="2800" b="1" i="1" dirty="0">
                <a:solidFill>
                  <a:schemeClr val="tx2"/>
                </a:solidFill>
                <a:sym typeface="Symbol" pitchFamily="18" charset="2"/>
              </a:rPr>
              <a:t>H</a:t>
            </a:r>
            <a:r>
              <a:rPr lang="en-US" altLang="en-US" sz="2800" b="1" baseline="-25000" dirty="0">
                <a:solidFill>
                  <a:schemeClr val="tx2"/>
                </a:solidFill>
                <a:sym typeface="Symbol" pitchFamily="18" charset="2"/>
              </a:rPr>
              <a:t>1</a:t>
            </a:r>
            <a:r>
              <a:rPr lang="en-US" altLang="en-US" sz="2800" b="1" dirty="0">
                <a:solidFill>
                  <a:schemeClr val="tx2"/>
                </a:solidFill>
                <a:sym typeface="Symbol" pitchFamily="18" charset="2"/>
              </a:rPr>
              <a:t>: </a:t>
            </a:r>
            <a:r>
              <a:rPr lang="en-US" altLang="en-US" sz="2800" b="1" i="1" dirty="0">
                <a:solidFill>
                  <a:schemeClr val="tx2"/>
                </a:solidFill>
                <a:sym typeface="Symbol" pitchFamily="18" charset="2"/>
              </a:rPr>
              <a:t></a:t>
            </a:r>
            <a:r>
              <a:rPr lang="en-US" altLang="en-US" sz="2800" b="1" i="1" baseline="-25000" dirty="0">
                <a:solidFill>
                  <a:schemeClr val="tx2"/>
                </a:solidFill>
                <a:sym typeface="Symbol" pitchFamily="18" charset="2"/>
              </a:rPr>
              <a:t>S</a:t>
            </a:r>
            <a:r>
              <a:rPr lang="en-US" altLang="en-US" sz="2800" b="1" dirty="0">
                <a:solidFill>
                  <a:schemeClr val="tx2"/>
                </a:solidFill>
                <a:sym typeface="Symbol" pitchFamily="18" charset="2"/>
              </a:rPr>
              <a:t> &lt; </a:t>
            </a:r>
            <a:r>
              <a:rPr lang="en-US" altLang="en-US" sz="2800" b="1" i="1" dirty="0">
                <a:solidFill>
                  <a:schemeClr val="tx2"/>
                </a:solidFill>
                <a:sym typeface="Symbol" pitchFamily="18" charset="2"/>
              </a:rPr>
              <a:t></a:t>
            </a:r>
            <a:r>
              <a:rPr lang="en-US" altLang="en-US" sz="2800" b="1" i="1" baseline="-25000" dirty="0">
                <a:solidFill>
                  <a:schemeClr val="tx2"/>
                </a:solidFill>
                <a:sym typeface="Symbol" pitchFamily="18" charset="2"/>
              </a:rPr>
              <a:t>U </a:t>
            </a:r>
            <a:endParaRPr lang="en-US" altLang="en-US" sz="2800" b="1" dirty="0">
              <a:solidFill>
                <a:srgbClr val="FF0000"/>
              </a:solidFill>
              <a:sym typeface="Symbol" pitchFamily="18" charset="2"/>
            </a:endParaRPr>
          </a:p>
        </p:txBody>
      </p:sp>
      <p:sp>
        <p:nvSpPr>
          <p:cNvPr id="6" name="Rectangle 4"/>
          <p:cNvSpPr>
            <a:spLocks noGrp="1" noChangeArrowheads="1"/>
          </p:cNvSpPr>
          <p:nvPr>
            <p:ph idx="1"/>
          </p:nvPr>
        </p:nvSpPr>
        <p:spPr bwMode="auto">
          <a:xfrm>
            <a:off x="1905000" y="990600"/>
            <a:ext cx="8229600" cy="48013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tx2"/>
              </a:buClr>
              <a:buChar char="•"/>
              <a:defRPr sz="3200">
                <a:solidFill>
                  <a:schemeClr val="tx1"/>
                </a:solidFill>
                <a:latin typeface="Arial" charset="0"/>
                <a:ea typeface="ＭＳ Ｐゴシック" pitchFamily="34" charset="-128"/>
              </a:defRPr>
            </a:lvl1pPr>
            <a:lvl2pPr marL="742950" indent="-285750">
              <a:spcBef>
                <a:spcPct val="20000"/>
              </a:spcBef>
              <a:buChar char="–"/>
              <a:defRPr sz="2800">
                <a:solidFill>
                  <a:schemeClr val="tx1"/>
                </a:solidFill>
                <a:latin typeface="Arial" charset="0"/>
                <a:ea typeface="ＭＳ Ｐゴシック" pitchFamily="34" charset="-128"/>
              </a:defRPr>
            </a:lvl2pPr>
            <a:lvl3pPr marL="1143000" indent="-228600">
              <a:spcBef>
                <a:spcPct val="20000"/>
              </a:spcBef>
              <a:buClr>
                <a:schemeClr val="tx2"/>
              </a:buClr>
              <a:buChar char="•"/>
              <a:defRPr sz="2400">
                <a:solidFill>
                  <a:schemeClr val="tx1"/>
                </a:solidFill>
                <a:latin typeface="Arial" charset="0"/>
                <a:ea typeface="ＭＳ Ｐゴシック" pitchFamily="34" charset="-128"/>
              </a:defRPr>
            </a:lvl3pPr>
            <a:lvl4pPr marL="1600200" indent="-228600">
              <a:spcBef>
                <a:spcPct val="20000"/>
              </a:spcBef>
              <a:buChar char="–"/>
              <a:defRPr sz="2000">
                <a:solidFill>
                  <a:schemeClr val="tx1"/>
                </a:solidFill>
                <a:latin typeface="Arial" charset="0"/>
                <a:ea typeface="ＭＳ Ｐゴシック" pitchFamily="34" charset="-128"/>
              </a:defRPr>
            </a:lvl4pPr>
            <a:lvl5pPr marL="2057400" indent="-228600">
              <a:spcBef>
                <a:spcPct val="20000"/>
              </a:spcBef>
              <a:buClr>
                <a:schemeClr val="tx2"/>
              </a:buClr>
              <a:buChar char="•"/>
              <a:defRPr sz="2000">
                <a:solidFill>
                  <a:schemeClr val="tx1"/>
                </a:solidFill>
                <a:latin typeface="Arial" charset="0"/>
                <a:ea typeface="ＭＳ Ｐゴシック" pitchFamily="34" charset="-128"/>
              </a:defRPr>
            </a:lvl5pPr>
            <a:lvl6pPr marL="2514600" indent="-228600" eaLnBrk="0" fontAlgn="base" hangingPunct="0">
              <a:spcBef>
                <a:spcPct val="20000"/>
              </a:spcBef>
              <a:spcAft>
                <a:spcPct val="0"/>
              </a:spcAft>
              <a:buClr>
                <a:schemeClr val="tx2"/>
              </a:buClr>
              <a:buChar char="•"/>
              <a:defRPr sz="2000">
                <a:solidFill>
                  <a:schemeClr val="tx1"/>
                </a:solidFill>
                <a:latin typeface="Arial" charset="0"/>
                <a:ea typeface="ＭＳ Ｐゴシック" pitchFamily="34" charset="-128"/>
              </a:defRPr>
            </a:lvl6pPr>
            <a:lvl7pPr marL="2971800" indent="-228600" eaLnBrk="0" fontAlgn="base" hangingPunct="0">
              <a:spcBef>
                <a:spcPct val="20000"/>
              </a:spcBef>
              <a:spcAft>
                <a:spcPct val="0"/>
              </a:spcAft>
              <a:buClr>
                <a:schemeClr val="tx2"/>
              </a:buClr>
              <a:buChar char="•"/>
              <a:defRPr sz="2000">
                <a:solidFill>
                  <a:schemeClr val="tx1"/>
                </a:solidFill>
                <a:latin typeface="Arial" charset="0"/>
                <a:ea typeface="ＭＳ Ｐゴシック" pitchFamily="34" charset="-128"/>
              </a:defRPr>
            </a:lvl7pPr>
            <a:lvl8pPr marL="3429000" indent="-228600" eaLnBrk="0" fontAlgn="base" hangingPunct="0">
              <a:spcBef>
                <a:spcPct val="20000"/>
              </a:spcBef>
              <a:spcAft>
                <a:spcPct val="0"/>
              </a:spcAft>
              <a:buClr>
                <a:schemeClr val="tx2"/>
              </a:buClr>
              <a:buChar char="•"/>
              <a:defRPr sz="2000">
                <a:solidFill>
                  <a:schemeClr val="tx1"/>
                </a:solidFill>
                <a:latin typeface="Arial" charset="0"/>
                <a:ea typeface="ＭＳ Ｐゴシック" pitchFamily="34" charset="-128"/>
              </a:defRPr>
            </a:lvl8pPr>
            <a:lvl9pPr marL="3886200" indent="-228600" eaLnBrk="0" fontAlgn="base" hangingPunct="0">
              <a:spcBef>
                <a:spcPct val="20000"/>
              </a:spcBef>
              <a:spcAft>
                <a:spcPct val="0"/>
              </a:spcAft>
              <a:buClr>
                <a:schemeClr val="tx2"/>
              </a:buClr>
              <a:buChar char="•"/>
              <a:defRPr sz="2000">
                <a:solidFill>
                  <a:schemeClr val="tx1"/>
                </a:solidFill>
                <a:latin typeface="Arial" charset="0"/>
                <a:ea typeface="ＭＳ Ｐゴシック" pitchFamily="34" charset="-128"/>
              </a:defRPr>
            </a:lvl9pPr>
          </a:lstStyle>
          <a:p>
            <a:pPr>
              <a:spcBef>
                <a:spcPct val="0"/>
              </a:spcBef>
              <a:buClrTx/>
              <a:buFontTx/>
              <a:buNone/>
            </a:pPr>
            <a:r>
              <a:rPr lang="en-US" altLang="en-US" sz="1800" dirty="0"/>
              <a:t>The Revenue Commissioners in Ireland conducted a contest for promotion.  The ages of the unsuccessful and successful applicants are given below.  Some of the applicants who were unsuccessful in getting the promotion charged that the competition involved discrimination based on age.  Treat the data as samples from larger populations and use a .05 significance level to test the claim that the unsuccessful applicants are from a population with a greater mean age than the mean age of successful applicants.  Based on the result, does there appear to be discrimination based on age?  (Show all 6 steps.) Assume all data comes from a normally distributed population.</a:t>
            </a:r>
            <a:endParaRPr lang="en-US" altLang="en-US" sz="1600" b="1" dirty="0"/>
          </a:p>
          <a:p>
            <a:pPr>
              <a:spcBef>
                <a:spcPct val="0"/>
              </a:spcBef>
              <a:buClrTx/>
              <a:buFontTx/>
              <a:buNone/>
            </a:pPr>
            <a:r>
              <a:rPr lang="en-US" altLang="en-US" sz="1600" b="1" dirty="0"/>
              <a:t>Unsuccessful Applicants:</a:t>
            </a:r>
          </a:p>
          <a:p>
            <a:pPr>
              <a:spcBef>
                <a:spcPct val="0"/>
              </a:spcBef>
              <a:buClrTx/>
              <a:buFontTx/>
              <a:buNone/>
            </a:pPr>
            <a:r>
              <a:rPr lang="en-US" altLang="en-US" sz="1600" dirty="0"/>
              <a:t>34	37	37	38	41	42	43	44	44	45	45	60	46	65	49	65	53	54	62	55	56	70	64</a:t>
            </a:r>
          </a:p>
          <a:p>
            <a:pPr>
              <a:spcBef>
                <a:spcPct val="0"/>
              </a:spcBef>
              <a:buClrTx/>
              <a:buFontTx/>
              <a:buNone/>
            </a:pPr>
            <a:r>
              <a:rPr lang="en-US" altLang="en-US" sz="1600" b="1" dirty="0"/>
              <a:t>Successful Applicants</a:t>
            </a:r>
          </a:p>
          <a:p>
            <a:pPr>
              <a:spcBef>
                <a:spcPct val="0"/>
              </a:spcBef>
              <a:buClrTx/>
              <a:buFontTx/>
              <a:buNone/>
            </a:pPr>
            <a:r>
              <a:rPr lang="en-US" altLang="en-US" sz="1600" dirty="0"/>
              <a:t>27	33	36	37	38	38	39	42	42	43	43	44	44	44	45	70	71	72	80	46	47	75	48	72	49	49	51	51	52	54</a:t>
            </a:r>
          </a:p>
        </p:txBody>
      </p:sp>
      <p:sp>
        <p:nvSpPr>
          <p:cNvPr id="3" name="Slide Number Placeholder 2"/>
          <p:cNvSpPr>
            <a:spLocks noGrp="1"/>
          </p:cNvSpPr>
          <p:nvPr>
            <p:ph type="sldNum" sz="quarter" idx="12"/>
          </p:nvPr>
        </p:nvSpPr>
        <p:spPr>
          <a:xfrm>
            <a:off x="6457950" y="6356351"/>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73D16339-B72B-854C-B6B4-B792DBA7120B}" type="slidenum">
              <a:rPr lang="en-US" smtClean="0"/>
              <a:pPr/>
              <a:t>62</a:t>
            </a:fld>
            <a:endParaRPr lang="en-US" dirty="0"/>
          </a:p>
        </p:txBody>
      </p:sp>
    </p:spTree>
    <p:extLst>
      <p:ext uri="{BB962C8B-B14F-4D97-AF65-F5344CB8AC3E}">
        <p14:creationId xmlns:p14="http://schemas.microsoft.com/office/powerpoint/2010/main" val="11843307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Full Example: Promotion Data</a:t>
            </a:r>
          </a:p>
        </p:txBody>
      </p:sp>
      <p:sp>
        <p:nvSpPr>
          <p:cNvPr id="3" name="Content Placeholder 2"/>
          <p:cNvSpPr>
            <a:spLocks noGrp="1"/>
          </p:cNvSpPr>
          <p:nvPr>
            <p:ph idx="1"/>
          </p:nvPr>
        </p:nvSpPr>
        <p:spPr>
          <a:xfrm>
            <a:off x="1981200" y="1600201"/>
            <a:ext cx="8229600" cy="3505199"/>
          </a:xfrm>
        </p:spPr>
        <p:txBody>
          <a:bodyPr>
            <a:normAutofit/>
          </a:bodyPr>
          <a:lstStyle/>
          <a:p>
            <a:pPr marL="0" indent="0">
              <a:buNone/>
            </a:pPr>
            <a:r>
              <a:rPr lang="en-US" b="1" dirty="0"/>
              <a:t>State the Problem: </a:t>
            </a:r>
            <a:r>
              <a:rPr lang="en-US" dirty="0"/>
              <a:t>We would like to test the claim that the mean of the successful group is less than the mean of the unsuccessful group. </a:t>
            </a:r>
          </a:p>
          <a:p>
            <a:pPr marL="0" indent="0">
              <a:buNone/>
            </a:pPr>
            <a:r>
              <a:rPr lang="en-US" b="1" dirty="0"/>
              <a:t>Check Assumptions:</a:t>
            </a:r>
          </a:p>
          <a:p>
            <a:pPr marL="0" indent="0">
              <a:buNone/>
            </a:pPr>
            <a:r>
              <a:rPr lang="en-US" dirty="0"/>
              <a:t>1. Normally Distributed Populations</a:t>
            </a:r>
          </a:p>
        </p:txBody>
      </p:sp>
      <p:sp>
        <p:nvSpPr>
          <p:cNvPr id="4" name="Slide Number Placeholder 3"/>
          <p:cNvSpPr>
            <a:spLocks noGrp="1"/>
          </p:cNvSpPr>
          <p:nvPr>
            <p:ph type="sldNum" sz="quarter" idx="12"/>
          </p:nvPr>
        </p:nvSpPr>
        <p:spPr>
          <a:xfrm>
            <a:off x="6457950" y="6356351"/>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73D16339-B72B-854C-B6B4-B792DBA7120B}" type="slidenum">
              <a:rPr lang="en-US" smtClean="0"/>
              <a:pPr/>
              <a:t>63</a:t>
            </a:fld>
            <a:endParaRPr lang="en-US" dirty="0"/>
          </a:p>
        </p:txBody>
      </p:sp>
    </p:spTree>
    <p:extLst>
      <p:ext uri="{BB962C8B-B14F-4D97-AF65-F5344CB8AC3E}">
        <p14:creationId xmlns:p14="http://schemas.microsoft.com/office/powerpoint/2010/main" val="413517213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First Check …. q-q Plot</a:t>
            </a:r>
          </a:p>
        </p:txBody>
      </p:sp>
      <p:sp>
        <p:nvSpPr>
          <p:cNvPr id="3" name="Content Placeholder 2"/>
          <p:cNvSpPr>
            <a:spLocks noGrp="1"/>
          </p:cNvSpPr>
          <p:nvPr>
            <p:ph idx="1"/>
          </p:nvPr>
        </p:nvSpPr>
        <p:spPr>
          <a:xfrm>
            <a:off x="1981200" y="4876800"/>
            <a:ext cx="8229600" cy="1524000"/>
          </a:xfrm>
        </p:spPr>
        <p:txBody>
          <a:bodyPr>
            <a:normAutofit fontScale="85000" lnSpcReduction="20000"/>
          </a:bodyPr>
          <a:lstStyle/>
          <a:p>
            <a:pPr marL="0" indent="0">
              <a:buNone/>
            </a:pPr>
            <a:r>
              <a:rPr lang="en-US" dirty="0"/>
              <a:t>The q-q plot for the successful data provides some evidence of non normality, while the q-q plot for the unsuccessful data looks consistent with normally distributed data.  </a:t>
            </a:r>
          </a:p>
        </p:txBody>
      </p:sp>
      <p:sp>
        <p:nvSpPr>
          <p:cNvPr id="4" name="Slide Number Placeholder 3"/>
          <p:cNvSpPr>
            <a:spLocks noGrp="1"/>
          </p:cNvSpPr>
          <p:nvPr>
            <p:ph type="sldNum" sz="quarter" idx="12"/>
          </p:nvPr>
        </p:nvSpPr>
        <p:spPr>
          <a:xfrm>
            <a:off x="6457950" y="6356351"/>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73D16339-B72B-854C-B6B4-B792DBA7120B}" type="slidenum">
              <a:rPr lang="en-US" smtClean="0"/>
              <a:pPr/>
              <a:t>64</a:t>
            </a:fld>
            <a:endParaRPr lang="en-US" dirty="0"/>
          </a:p>
        </p:txBody>
      </p:sp>
      <p:grpSp>
        <p:nvGrpSpPr>
          <p:cNvPr id="6" name="Group 5"/>
          <p:cNvGrpSpPr/>
          <p:nvPr/>
        </p:nvGrpSpPr>
        <p:grpSpPr>
          <a:xfrm>
            <a:off x="3048000" y="1219200"/>
            <a:ext cx="6172200" cy="3505200"/>
            <a:chOff x="1524000" y="1219200"/>
            <a:chExt cx="6172200" cy="3505200"/>
          </a:xfrm>
        </p:grpSpPr>
        <p:pic>
          <p:nvPicPr>
            <p:cNvPr id="2052" name="Picture 4" descr="Q-Q Plots for a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0" y="1295399"/>
              <a:ext cx="6096000" cy="3429001"/>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752600" y="1219200"/>
              <a:ext cx="2438400" cy="369332"/>
            </a:xfrm>
            <a:prstGeom prst="rect">
              <a:avLst/>
            </a:prstGeom>
            <a:noFill/>
          </p:spPr>
          <p:txBody>
            <a:bodyPr wrap="square" rtlCol="0">
              <a:spAutoFit/>
            </a:bodyPr>
            <a:lstStyle/>
            <a:p>
              <a:r>
                <a:rPr lang="en-US" dirty="0"/>
                <a:t>Successful</a:t>
              </a:r>
            </a:p>
          </p:txBody>
        </p:sp>
        <p:sp>
          <p:nvSpPr>
            <p:cNvPr id="7" name="TextBox 6"/>
            <p:cNvSpPr txBox="1"/>
            <p:nvPr/>
          </p:nvSpPr>
          <p:spPr>
            <a:xfrm>
              <a:off x="5257800" y="1219200"/>
              <a:ext cx="2438400" cy="369332"/>
            </a:xfrm>
            <a:prstGeom prst="rect">
              <a:avLst/>
            </a:prstGeom>
            <a:noFill/>
          </p:spPr>
          <p:txBody>
            <a:bodyPr wrap="square" rtlCol="0">
              <a:spAutoFit/>
            </a:bodyPr>
            <a:lstStyle/>
            <a:p>
              <a:r>
                <a:rPr lang="en-US" dirty="0"/>
                <a:t>Unsuccessful</a:t>
              </a:r>
            </a:p>
          </p:txBody>
        </p:sp>
      </p:grpSp>
    </p:spTree>
    <p:extLst>
      <p:ext uri="{BB962C8B-B14F-4D97-AF65-F5344CB8AC3E}">
        <p14:creationId xmlns:p14="http://schemas.microsoft.com/office/powerpoint/2010/main" val="247479012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Histograms</a:t>
            </a:r>
          </a:p>
        </p:txBody>
      </p:sp>
      <p:sp>
        <p:nvSpPr>
          <p:cNvPr id="3" name="Content Placeholder 2"/>
          <p:cNvSpPr>
            <a:spLocks noGrp="1"/>
          </p:cNvSpPr>
          <p:nvPr>
            <p:ph idx="1"/>
          </p:nvPr>
        </p:nvSpPr>
        <p:spPr>
          <a:xfrm>
            <a:off x="1981200" y="5334001"/>
            <a:ext cx="8229600" cy="1325563"/>
          </a:xfrm>
        </p:spPr>
        <p:txBody>
          <a:bodyPr>
            <a:normAutofit fontScale="47500" lnSpcReduction="20000"/>
          </a:bodyPr>
          <a:lstStyle/>
          <a:p>
            <a:r>
              <a:rPr lang="en-US" dirty="0"/>
              <a:t>The successful group (top) has a clear right skew to the data, while the unsuccessful group shows a possible mild right skew.  This suggests that both sets of data may be from right skewed populations.  We know that the t-tools are robust to non normality for these types of distributions so we proceed with the t test…. We will readdress these concerns when we talk about the standard deviation.</a:t>
            </a:r>
          </a:p>
        </p:txBody>
      </p:sp>
      <p:pic>
        <p:nvPicPr>
          <p:cNvPr id="3076" name="Picture 4" descr="Summary Panel for a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05200" y="1466850"/>
            <a:ext cx="4953000" cy="3714751"/>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3"/>
          <p:cNvSpPr>
            <a:spLocks noGrp="1"/>
          </p:cNvSpPr>
          <p:nvPr>
            <p:ph type="sldNum" sz="quarter" idx="12"/>
          </p:nvPr>
        </p:nvSpPr>
        <p:spPr>
          <a:xfrm>
            <a:off x="6457950" y="6356351"/>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73D16339-B72B-854C-B6B4-B792DBA7120B}" type="slidenum">
              <a:rPr lang="en-US" smtClean="0"/>
              <a:pPr/>
              <a:t>65</a:t>
            </a:fld>
            <a:endParaRPr lang="en-US" dirty="0"/>
          </a:p>
        </p:txBody>
      </p:sp>
    </p:spTree>
    <p:extLst>
      <p:ext uri="{BB962C8B-B14F-4D97-AF65-F5344CB8AC3E}">
        <p14:creationId xmlns:p14="http://schemas.microsoft.com/office/powerpoint/2010/main" val="173827241"/>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Normality Assumption</a:t>
            </a:r>
          </a:p>
        </p:txBody>
      </p:sp>
      <p:sp>
        <p:nvSpPr>
          <p:cNvPr id="6" name="TextBox 5"/>
          <p:cNvSpPr txBox="1"/>
          <p:nvPr/>
        </p:nvSpPr>
        <p:spPr>
          <a:xfrm>
            <a:off x="3124200" y="4876800"/>
            <a:ext cx="6019800" cy="1754326"/>
          </a:xfrm>
          <a:prstGeom prst="rect">
            <a:avLst/>
          </a:prstGeom>
          <a:noFill/>
        </p:spPr>
        <p:txBody>
          <a:bodyPr wrap="square" rtlCol="0">
            <a:spAutoFit/>
          </a:bodyPr>
          <a:lstStyle/>
          <a:p>
            <a:r>
              <a:rPr lang="en-US" dirty="0"/>
              <a:t>Visual Inspection of the histograms and q-q plots indicates the both data sets may be from a right skewed distribution.  We know that the t-tests are robust to violations of the normality assumption when the data are from a right skewed distribution (when the sample size is sufficient), so we proceed with the t-test.</a:t>
            </a:r>
          </a:p>
        </p:txBody>
      </p:sp>
      <p:pic>
        <p:nvPicPr>
          <p:cNvPr id="4098" name="Picture 2" descr="Summary Panel for a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09800" y="1949087"/>
            <a:ext cx="3048000" cy="2286001"/>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descr="Q-Q Plots for ag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19800" y="1963375"/>
            <a:ext cx="4038600" cy="2271713"/>
          </a:xfrm>
          <a:prstGeom prst="rect">
            <a:avLst/>
          </a:prstGeom>
          <a:noFill/>
          <a:extLst>
            <a:ext uri="{909E8E84-426E-40DD-AFC4-6F175D3DCCD1}">
              <a14:hiddenFill xmlns:a14="http://schemas.microsoft.com/office/drawing/2010/main">
                <a:solidFill>
                  <a:srgbClr val="FFFFFF"/>
                </a:solidFill>
              </a14:hiddenFill>
            </a:ext>
          </a:extLst>
        </p:spPr>
      </p:pic>
      <p:sp>
        <p:nvSpPr>
          <p:cNvPr id="3" name="Slide Number Placeholder 2"/>
          <p:cNvSpPr>
            <a:spLocks noGrp="1"/>
          </p:cNvSpPr>
          <p:nvPr>
            <p:ph type="sldNum" sz="quarter" idx="12"/>
          </p:nvPr>
        </p:nvSpPr>
        <p:spPr>
          <a:xfrm>
            <a:off x="6457950" y="6356351"/>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73D16339-B72B-854C-B6B4-B792DBA7120B}" type="slidenum">
              <a:rPr lang="en-US" smtClean="0"/>
              <a:pPr/>
              <a:t>66</a:t>
            </a:fld>
            <a:endParaRPr lang="en-US" dirty="0"/>
          </a:p>
        </p:txBody>
      </p:sp>
    </p:spTree>
    <p:extLst>
      <p:ext uri="{BB962C8B-B14F-4D97-AF65-F5344CB8AC3E}">
        <p14:creationId xmlns:p14="http://schemas.microsoft.com/office/powerpoint/2010/main" val="415918366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Full Example: Promotion Data</a:t>
            </a:r>
          </a:p>
        </p:txBody>
      </p:sp>
      <p:sp>
        <p:nvSpPr>
          <p:cNvPr id="3" name="Content Placeholder 2"/>
          <p:cNvSpPr>
            <a:spLocks noGrp="1"/>
          </p:cNvSpPr>
          <p:nvPr>
            <p:ph idx="1"/>
          </p:nvPr>
        </p:nvSpPr>
        <p:spPr>
          <a:xfrm>
            <a:off x="1981200" y="1600201"/>
            <a:ext cx="8229600" cy="3657599"/>
          </a:xfrm>
        </p:spPr>
        <p:txBody>
          <a:bodyPr>
            <a:normAutofit lnSpcReduction="10000"/>
          </a:bodyPr>
          <a:lstStyle/>
          <a:p>
            <a:pPr marL="0" indent="0">
              <a:buNone/>
            </a:pPr>
            <a:r>
              <a:rPr lang="en-US" b="1" dirty="0"/>
              <a:t>State the Problem: </a:t>
            </a:r>
            <a:r>
              <a:rPr lang="en-US" dirty="0"/>
              <a:t>We would like to test the claim that the mean of the successful group is less than the mean of the unsuccessful group.  </a:t>
            </a:r>
          </a:p>
          <a:p>
            <a:pPr marL="0" indent="0">
              <a:buNone/>
            </a:pPr>
            <a:r>
              <a:rPr lang="en-US" b="1" dirty="0"/>
              <a:t>Check Assumptions:</a:t>
            </a:r>
          </a:p>
          <a:p>
            <a:pPr marL="514350" indent="-514350">
              <a:buAutoNum type="arabicPeriod"/>
            </a:pPr>
            <a:r>
              <a:rPr lang="en-US" dirty="0"/>
              <a:t>Normally Distributed Populations</a:t>
            </a:r>
          </a:p>
          <a:p>
            <a:pPr marL="514350" indent="-514350">
              <a:buAutoNum type="arabicPeriod"/>
            </a:pPr>
            <a:r>
              <a:rPr lang="en-US" dirty="0"/>
              <a:t>Equal Standard Deviations</a:t>
            </a:r>
          </a:p>
        </p:txBody>
      </p:sp>
      <p:sp>
        <p:nvSpPr>
          <p:cNvPr id="4" name="Slide Number Placeholder 3"/>
          <p:cNvSpPr>
            <a:spLocks noGrp="1"/>
          </p:cNvSpPr>
          <p:nvPr>
            <p:ph type="sldNum" sz="quarter" idx="12"/>
          </p:nvPr>
        </p:nvSpPr>
        <p:spPr>
          <a:xfrm>
            <a:off x="6457950" y="6356351"/>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73D16339-B72B-854C-B6B4-B792DBA7120B}" type="slidenum">
              <a:rPr lang="en-US" smtClean="0"/>
              <a:pPr/>
              <a:t>67</a:t>
            </a:fld>
            <a:endParaRPr lang="en-US" dirty="0"/>
          </a:p>
        </p:txBody>
      </p:sp>
    </p:spTree>
    <p:extLst>
      <p:ext uri="{BB962C8B-B14F-4D97-AF65-F5344CB8AC3E}">
        <p14:creationId xmlns:p14="http://schemas.microsoft.com/office/powerpoint/2010/main" val="146965603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274638"/>
            <a:ext cx="8229600" cy="792162"/>
          </a:xfrm>
        </p:spPr>
        <p:txBody>
          <a:bodyPr>
            <a:normAutofit/>
          </a:bodyPr>
          <a:lstStyle/>
          <a:p>
            <a:r>
              <a:rPr lang="en-US" dirty="0"/>
              <a:t>Equality of Variances </a:t>
            </a:r>
          </a:p>
        </p:txBody>
      </p:sp>
      <p:sp>
        <p:nvSpPr>
          <p:cNvPr id="5" name="TextBox 4"/>
          <p:cNvSpPr txBox="1"/>
          <p:nvPr/>
        </p:nvSpPr>
        <p:spPr>
          <a:xfrm>
            <a:off x="1965960" y="3124200"/>
            <a:ext cx="8305799" cy="923330"/>
          </a:xfrm>
          <a:prstGeom prst="rect">
            <a:avLst/>
          </a:prstGeom>
          <a:noFill/>
        </p:spPr>
        <p:txBody>
          <a:bodyPr wrap="square" rtlCol="0">
            <a:spAutoFit/>
          </a:bodyPr>
          <a:lstStyle/>
          <a:p>
            <a:r>
              <a:rPr lang="en-US" dirty="0"/>
              <a:t>A visual check was done by looking at the histograms, which reveal similar shapes and support the equal variances assumption.  We will assume equal variances here. </a:t>
            </a:r>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0000" y="3962400"/>
            <a:ext cx="4961106" cy="1524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 name="Picture 4" descr="Summary Panel for age"/>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800601" y="1219200"/>
            <a:ext cx="2343151" cy="1757364"/>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1676400" y="5362248"/>
            <a:ext cx="8763000" cy="1477328"/>
          </a:xfrm>
          <a:prstGeom prst="rect">
            <a:avLst/>
          </a:prstGeom>
        </p:spPr>
        <p:txBody>
          <a:bodyPr wrap="square">
            <a:spAutoFit/>
          </a:bodyPr>
          <a:lstStyle/>
          <a:p>
            <a:endParaRPr lang="en-US" dirty="0"/>
          </a:p>
          <a:p>
            <a:r>
              <a:rPr lang="en-US" dirty="0"/>
              <a:t>As secondary evidence of the visual is inconclusive, given that the p-value is greater than our significance level of alpha = 0.05, we fail to reject the null hypothesis of equality of variances (p-value = 0.2286) and conclude that there is not enough evidence to suggest the variances are different.  </a:t>
            </a:r>
          </a:p>
        </p:txBody>
      </p:sp>
      <p:sp>
        <p:nvSpPr>
          <p:cNvPr id="4" name="Slide Number Placeholder 3"/>
          <p:cNvSpPr>
            <a:spLocks noGrp="1"/>
          </p:cNvSpPr>
          <p:nvPr>
            <p:ph type="sldNum" sz="quarter" idx="12"/>
          </p:nvPr>
        </p:nvSpPr>
        <p:spPr>
          <a:xfrm>
            <a:off x="6457950" y="6356351"/>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73D16339-B72B-854C-B6B4-B792DBA7120B}" type="slidenum">
              <a:rPr lang="en-US" smtClean="0"/>
              <a:pPr/>
              <a:t>68</a:t>
            </a:fld>
            <a:endParaRPr lang="en-US" dirty="0"/>
          </a:p>
        </p:txBody>
      </p:sp>
    </p:spTree>
    <p:extLst>
      <p:ext uri="{BB962C8B-B14F-4D97-AF65-F5344CB8AC3E}">
        <p14:creationId xmlns:p14="http://schemas.microsoft.com/office/powerpoint/2010/main" val="378410238"/>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Full Example: Promotion Data</a:t>
            </a:r>
          </a:p>
        </p:txBody>
      </p:sp>
      <p:sp>
        <p:nvSpPr>
          <p:cNvPr id="3" name="Content Placeholder 2"/>
          <p:cNvSpPr>
            <a:spLocks noGrp="1"/>
          </p:cNvSpPr>
          <p:nvPr>
            <p:ph idx="1"/>
          </p:nvPr>
        </p:nvSpPr>
        <p:spPr>
          <a:xfrm>
            <a:off x="1981200" y="1600201"/>
            <a:ext cx="8229600" cy="3657599"/>
          </a:xfrm>
        </p:spPr>
        <p:txBody>
          <a:bodyPr>
            <a:normAutofit lnSpcReduction="10000"/>
          </a:bodyPr>
          <a:lstStyle/>
          <a:p>
            <a:pPr marL="0" indent="0">
              <a:buNone/>
            </a:pPr>
            <a:r>
              <a:rPr lang="en-US" b="1" dirty="0"/>
              <a:t>State the Problem: </a:t>
            </a:r>
            <a:r>
              <a:rPr lang="en-US" dirty="0"/>
              <a:t>We would like to test the claim that the mean of the successful group is less than the mean of the unsuccessful group. </a:t>
            </a:r>
            <a:r>
              <a:rPr lang="en-US" b="1" dirty="0"/>
              <a:t>Check Assumptions:</a:t>
            </a:r>
          </a:p>
          <a:p>
            <a:pPr marL="514350" indent="-514350">
              <a:buAutoNum type="arabicPeriod"/>
            </a:pPr>
            <a:r>
              <a:rPr lang="en-US" dirty="0"/>
              <a:t>Normally Distributed Populations</a:t>
            </a:r>
          </a:p>
          <a:p>
            <a:pPr marL="514350" indent="-514350">
              <a:buAutoNum type="arabicPeriod"/>
            </a:pPr>
            <a:r>
              <a:rPr lang="en-US" dirty="0"/>
              <a:t>Equal Standard Deviations</a:t>
            </a:r>
          </a:p>
          <a:p>
            <a:pPr marL="514350" indent="-514350">
              <a:buAutoNum type="arabicPeriod"/>
            </a:pPr>
            <a:r>
              <a:rPr lang="en-US" dirty="0"/>
              <a:t>Independent Observations</a:t>
            </a:r>
          </a:p>
        </p:txBody>
      </p:sp>
      <p:sp>
        <p:nvSpPr>
          <p:cNvPr id="4" name="Slide Number Placeholder 3"/>
          <p:cNvSpPr>
            <a:spLocks noGrp="1"/>
          </p:cNvSpPr>
          <p:nvPr>
            <p:ph type="sldNum" sz="quarter" idx="12"/>
          </p:nvPr>
        </p:nvSpPr>
        <p:spPr>
          <a:xfrm>
            <a:off x="6457950" y="6356351"/>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73D16339-B72B-854C-B6B4-B792DBA7120B}" type="slidenum">
              <a:rPr lang="en-US" smtClean="0"/>
              <a:pPr/>
              <a:t>69</a:t>
            </a:fld>
            <a:endParaRPr lang="en-US" dirty="0"/>
          </a:p>
        </p:txBody>
      </p:sp>
    </p:spTree>
    <p:extLst>
      <p:ext uri="{BB962C8B-B14F-4D97-AF65-F5344CB8AC3E}">
        <p14:creationId xmlns:p14="http://schemas.microsoft.com/office/powerpoint/2010/main" val="28505225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A0B87F-D05F-AB44-9B8F-7F7BE6EC094F}"/>
              </a:ext>
            </a:extLst>
          </p:cNvPr>
          <p:cNvSpPr>
            <a:spLocks noGrp="1"/>
          </p:cNvSpPr>
          <p:nvPr>
            <p:ph type="title"/>
          </p:nvPr>
        </p:nvSpPr>
        <p:spPr>
          <a:xfrm>
            <a:off x="609600" y="2514600"/>
            <a:ext cx="10972800" cy="1143000"/>
          </a:xfrm>
        </p:spPr>
        <p:txBody>
          <a:bodyPr/>
          <a:lstStyle/>
          <a:p>
            <a:r>
              <a:rPr lang="en-US" dirty="0"/>
              <a:t>End Question 1: </a:t>
            </a:r>
            <a:br>
              <a:rPr lang="en-US" dirty="0"/>
            </a:br>
            <a:r>
              <a:rPr lang="en-US" dirty="0"/>
              <a:t>Quick Quiz Questions</a:t>
            </a:r>
          </a:p>
        </p:txBody>
      </p:sp>
      <p:sp>
        <p:nvSpPr>
          <p:cNvPr id="4" name="Slide Number Placeholder 3">
            <a:extLst>
              <a:ext uri="{FF2B5EF4-FFF2-40B4-BE49-F238E27FC236}">
                <a16:creationId xmlns:a16="http://schemas.microsoft.com/office/drawing/2014/main" id="{2AFB7E10-CB2F-7045-BE10-2E6562BB3416}"/>
              </a:ext>
            </a:extLst>
          </p:cNvPr>
          <p:cNvSpPr>
            <a:spLocks noGrp="1"/>
          </p:cNvSpPr>
          <p:nvPr>
            <p:ph type="sldNum" sz="quarter" idx="12"/>
          </p:nvPr>
        </p:nvSpPr>
        <p:spPr>
          <a:xfrm>
            <a:off x="7425345" y="6459789"/>
            <a:ext cx="984019" cy="365125"/>
          </a:xfrm>
          <a:prstGeom prst="rect">
            <a:avLst/>
          </a:prstGeom>
        </p:spPr>
        <p:txBody>
          <a:bodyPr vert="horz" lIns="91440" tIns="45720" rIns="91440" bIns="45720" rtlCol="0" anchor="ctr"/>
          <a:lstStyle>
            <a:defPPr>
              <a:defRPr lang="en-US"/>
            </a:defPPr>
            <a:lvl1pPr marL="0" algn="r" defTabSz="914400" rtl="0" eaLnBrk="1" latinLnBrk="0" hangingPunct="1">
              <a:defRPr sz="1050" kern="1200">
                <a:solidFill>
                  <a:srgbClr val="FFFFFF"/>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fld id="{85BC5B7D-D6B0-4550-9BAF-D21F2647AC79}" type="slidenum">
              <a:rPr lang="en-US" altLang="en-US" smtClean="0"/>
              <a:pPr>
                <a:defRPr/>
              </a:pPr>
              <a:t>7</a:t>
            </a:fld>
            <a:endParaRPr lang="en-US" altLang="en-US" dirty="0"/>
          </a:p>
        </p:txBody>
      </p:sp>
    </p:spTree>
    <p:extLst>
      <p:ext uri="{BB962C8B-B14F-4D97-AF65-F5344CB8AC3E}">
        <p14:creationId xmlns:p14="http://schemas.microsoft.com/office/powerpoint/2010/main" val="2528908559"/>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Independent Observations</a:t>
            </a:r>
          </a:p>
        </p:txBody>
      </p:sp>
      <p:sp>
        <p:nvSpPr>
          <p:cNvPr id="3" name="Content Placeholder 2"/>
          <p:cNvSpPr>
            <a:spLocks noGrp="1"/>
          </p:cNvSpPr>
          <p:nvPr>
            <p:ph idx="1"/>
          </p:nvPr>
        </p:nvSpPr>
        <p:spPr/>
        <p:txBody>
          <a:bodyPr/>
          <a:lstStyle/>
          <a:p>
            <a:pPr marL="0" indent="0">
              <a:buNone/>
            </a:pPr>
            <a:r>
              <a:rPr lang="en-US" dirty="0"/>
              <a:t>The sample was indeed a SRS (simple random sample) from the population of the selective private college, therefore we assume the observations are independent of one another.  </a:t>
            </a:r>
          </a:p>
        </p:txBody>
      </p:sp>
      <p:sp>
        <p:nvSpPr>
          <p:cNvPr id="4" name="Slide Number Placeholder 3"/>
          <p:cNvSpPr>
            <a:spLocks noGrp="1"/>
          </p:cNvSpPr>
          <p:nvPr>
            <p:ph type="sldNum" sz="quarter" idx="12"/>
          </p:nvPr>
        </p:nvSpPr>
        <p:spPr>
          <a:xfrm>
            <a:off x="6457950" y="6356351"/>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73D16339-B72B-854C-B6B4-B792DBA7120B}" type="slidenum">
              <a:rPr lang="en-US" smtClean="0"/>
              <a:pPr/>
              <a:t>70</a:t>
            </a:fld>
            <a:endParaRPr lang="en-US" dirty="0"/>
          </a:p>
        </p:txBody>
      </p:sp>
    </p:spTree>
    <p:extLst>
      <p:ext uri="{BB962C8B-B14F-4D97-AF65-F5344CB8AC3E}">
        <p14:creationId xmlns:p14="http://schemas.microsoft.com/office/powerpoint/2010/main" val="2613658488"/>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Full Example: Promotion Data</a:t>
            </a:r>
          </a:p>
        </p:txBody>
      </p:sp>
      <p:sp>
        <p:nvSpPr>
          <p:cNvPr id="3" name="Content Placeholder 2"/>
          <p:cNvSpPr>
            <a:spLocks noGrp="1"/>
          </p:cNvSpPr>
          <p:nvPr>
            <p:ph idx="1"/>
          </p:nvPr>
        </p:nvSpPr>
        <p:spPr>
          <a:xfrm>
            <a:off x="1981200" y="1600201"/>
            <a:ext cx="8229600" cy="3657599"/>
          </a:xfrm>
        </p:spPr>
        <p:txBody>
          <a:bodyPr>
            <a:normAutofit fontScale="85000" lnSpcReduction="20000"/>
          </a:bodyPr>
          <a:lstStyle/>
          <a:p>
            <a:pPr marL="0" indent="0">
              <a:buNone/>
            </a:pPr>
            <a:r>
              <a:rPr lang="en-US" b="1" dirty="0"/>
              <a:t>State the Problem: </a:t>
            </a:r>
            <a:r>
              <a:rPr lang="en-US" dirty="0"/>
              <a:t>We would like to test the claim that the mean of the successful group is less than the mean of the unsuccessful group. </a:t>
            </a:r>
          </a:p>
          <a:p>
            <a:pPr marL="0" indent="0">
              <a:buNone/>
            </a:pPr>
            <a:r>
              <a:rPr lang="en-US" b="1" dirty="0"/>
              <a:t>Check Assumptions:</a:t>
            </a:r>
          </a:p>
          <a:p>
            <a:pPr marL="514350" indent="-514350">
              <a:buAutoNum type="arabicPeriod"/>
            </a:pPr>
            <a:r>
              <a:rPr lang="en-US" dirty="0"/>
              <a:t>Normally Distributed Populations</a:t>
            </a:r>
          </a:p>
          <a:p>
            <a:pPr marL="514350" indent="-514350">
              <a:buAutoNum type="arabicPeriod"/>
            </a:pPr>
            <a:r>
              <a:rPr lang="en-US" dirty="0"/>
              <a:t>Equal Standard Deviations</a:t>
            </a:r>
          </a:p>
          <a:p>
            <a:pPr marL="514350" indent="-514350">
              <a:buAutoNum type="arabicPeriod"/>
            </a:pPr>
            <a:r>
              <a:rPr lang="en-US" dirty="0"/>
              <a:t>Independent Observations</a:t>
            </a:r>
          </a:p>
          <a:p>
            <a:pPr marL="0" indent="0">
              <a:buNone/>
            </a:pPr>
            <a:r>
              <a:rPr lang="en-US" b="1" dirty="0"/>
              <a:t>Run the Test:</a:t>
            </a:r>
          </a:p>
          <a:p>
            <a:pPr marL="0" indent="0">
              <a:buNone/>
            </a:pPr>
            <a:r>
              <a:rPr lang="en-US" dirty="0"/>
              <a:t>1.    First 5 steps.</a:t>
            </a:r>
          </a:p>
        </p:txBody>
      </p:sp>
      <p:sp>
        <p:nvSpPr>
          <p:cNvPr id="4" name="Slide Number Placeholder 3"/>
          <p:cNvSpPr>
            <a:spLocks noGrp="1"/>
          </p:cNvSpPr>
          <p:nvPr>
            <p:ph type="sldNum" sz="quarter" idx="12"/>
          </p:nvPr>
        </p:nvSpPr>
        <p:spPr>
          <a:xfrm>
            <a:off x="6457950" y="6356351"/>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73D16339-B72B-854C-B6B4-B792DBA7120B}" type="slidenum">
              <a:rPr lang="en-US" smtClean="0"/>
              <a:pPr/>
              <a:t>71</a:t>
            </a:fld>
            <a:endParaRPr lang="en-US" dirty="0"/>
          </a:p>
        </p:txBody>
      </p:sp>
    </p:spTree>
    <p:extLst>
      <p:ext uri="{BB962C8B-B14F-4D97-AF65-F5344CB8AC3E}">
        <p14:creationId xmlns:p14="http://schemas.microsoft.com/office/powerpoint/2010/main" val="274669783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Run The Two Sample T-Test!!!</a:t>
            </a:r>
          </a:p>
        </p:txBody>
      </p:sp>
      <p:sp>
        <p:nvSpPr>
          <p:cNvPr id="3" name="Content Placeholder 2"/>
          <p:cNvSpPr>
            <a:spLocks noGrp="1"/>
          </p:cNvSpPr>
          <p:nvPr>
            <p:ph idx="1"/>
          </p:nvPr>
        </p:nvSpPr>
        <p:spPr>
          <a:xfrm>
            <a:off x="1981200" y="1981200"/>
            <a:ext cx="8229600" cy="2819400"/>
          </a:xfrm>
        </p:spPr>
        <p:txBody>
          <a:bodyPr>
            <a:normAutofit fontScale="92500" lnSpcReduction="10000"/>
          </a:bodyPr>
          <a:lstStyle/>
          <a:p>
            <a:r>
              <a:rPr lang="en-US" dirty="0"/>
              <a:t>There is no reason to pair these observations, and we have two samples. Therefore, we should use the two sample t-test with a pooled standard deviation, since we are assuming the population standard deviations are equal. We are testing here:</a:t>
            </a:r>
          </a:p>
          <a:p>
            <a:endParaRPr lang="en-US" dirty="0"/>
          </a:p>
          <a:p>
            <a:pPr marL="0" indent="0">
              <a:buNone/>
            </a:pPr>
            <a:endParaRPr lang="en-US" dirty="0"/>
          </a:p>
        </p:txBody>
      </p:sp>
      <p:sp>
        <p:nvSpPr>
          <p:cNvPr id="4" name="Rectangle 3"/>
          <p:cNvSpPr/>
          <p:nvPr/>
        </p:nvSpPr>
        <p:spPr>
          <a:xfrm>
            <a:off x="4572000" y="4800601"/>
            <a:ext cx="2819400" cy="1200329"/>
          </a:xfrm>
          <a:prstGeom prst="rect">
            <a:avLst/>
          </a:prstGeom>
        </p:spPr>
        <p:txBody>
          <a:bodyPr wrap="square">
            <a:spAutoFit/>
          </a:bodyPr>
          <a:lstStyle/>
          <a:p>
            <a:pPr>
              <a:spcBef>
                <a:spcPct val="0"/>
              </a:spcBef>
              <a:buClrTx/>
              <a:buFontTx/>
              <a:buNone/>
            </a:pPr>
            <a:r>
              <a:rPr lang="en-US" altLang="en-US" sz="3600" b="1" i="1" dirty="0">
                <a:solidFill>
                  <a:schemeClr val="tx2"/>
                </a:solidFill>
              </a:rPr>
              <a:t>H</a:t>
            </a:r>
            <a:r>
              <a:rPr lang="en-US" altLang="en-US" sz="3600" b="1" baseline="-25000" dirty="0">
                <a:solidFill>
                  <a:schemeClr val="tx2"/>
                </a:solidFill>
              </a:rPr>
              <a:t>0</a:t>
            </a:r>
            <a:r>
              <a:rPr lang="en-US" altLang="en-US" sz="3600" b="1" dirty="0">
                <a:solidFill>
                  <a:schemeClr val="tx2"/>
                </a:solidFill>
              </a:rPr>
              <a:t>: </a:t>
            </a:r>
            <a:r>
              <a:rPr lang="en-US" altLang="en-US" sz="3600" b="1" i="1" dirty="0">
                <a:solidFill>
                  <a:schemeClr val="tx2"/>
                </a:solidFill>
                <a:sym typeface="Symbol" pitchFamily="18" charset="2"/>
              </a:rPr>
              <a:t></a:t>
            </a:r>
            <a:r>
              <a:rPr lang="en-US" altLang="en-US" sz="3600" b="1" i="1" baseline="-25000" dirty="0">
                <a:solidFill>
                  <a:schemeClr val="tx2"/>
                </a:solidFill>
                <a:sym typeface="Symbol" pitchFamily="18" charset="2"/>
              </a:rPr>
              <a:t>s</a:t>
            </a:r>
            <a:r>
              <a:rPr lang="en-US" altLang="en-US" sz="3600" b="1" dirty="0">
                <a:solidFill>
                  <a:schemeClr val="tx2"/>
                </a:solidFill>
                <a:sym typeface="Symbol" pitchFamily="18" charset="2"/>
              </a:rPr>
              <a:t> = </a:t>
            </a:r>
            <a:r>
              <a:rPr lang="en-US" altLang="en-US" sz="3600" b="1" i="1" dirty="0">
                <a:solidFill>
                  <a:schemeClr val="tx2"/>
                </a:solidFill>
                <a:sym typeface="Symbol" pitchFamily="18" charset="2"/>
              </a:rPr>
              <a:t></a:t>
            </a:r>
            <a:r>
              <a:rPr lang="en-US" altLang="en-US" sz="3600" b="1" i="1" baseline="-25000" dirty="0">
                <a:solidFill>
                  <a:schemeClr val="tx2"/>
                </a:solidFill>
                <a:sym typeface="Symbol" pitchFamily="18" charset="2"/>
              </a:rPr>
              <a:t>u</a:t>
            </a:r>
            <a:endParaRPr lang="en-US" altLang="en-US" sz="3600" b="1" baseline="-25000" dirty="0">
              <a:solidFill>
                <a:schemeClr val="tx2"/>
              </a:solidFill>
              <a:sym typeface="Symbol" pitchFamily="18" charset="2"/>
            </a:endParaRPr>
          </a:p>
          <a:p>
            <a:pPr>
              <a:spcBef>
                <a:spcPct val="0"/>
              </a:spcBef>
              <a:buClrTx/>
              <a:buFontTx/>
              <a:buNone/>
            </a:pPr>
            <a:r>
              <a:rPr lang="en-US" altLang="en-US" sz="3600" b="1" i="1" dirty="0">
                <a:solidFill>
                  <a:schemeClr val="tx2"/>
                </a:solidFill>
                <a:sym typeface="Symbol" pitchFamily="18" charset="2"/>
              </a:rPr>
              <a:t>H</a:t>
            </a:r>
            <a:r>
              <a:rPr lang="en-US" altLang="en-US" sz="3600" b="1" baseline="-25000" dirty="0">
                <a:solidFill>
                  <a:schemeClr val="tx2"/>
                </a:solidFill>
                <a:sym typeface="Symbol" pitchFamily="18" charset="2"/>
              </a:rPr>
              <a:t>1</a:t>
            </a:r>
            <a:r>
              <a:rPr lang="en-US" altLang="en-US" sz="3600" b="1" dirty="0">
                <a:solidFill>
                  <a:schemeClr val="tx2"/>
                </a:solidFill>
                <a:sym typeface="Symbol" pitchFamily="18" charset="2"/>
              </a:rPr>
              <a:t>: </a:t>
            </a:r>
            <a:r>
              <a:rPr lang="en-US" altLang="en-US" sz="3600" b="1" i="1" dirty="0">
                <a:solidFill>
                  <a:schemeClr val="tx2"/>
                </a:solidFill>
                <a:sym typeface="Symbol" pitchFamily="18" charset="2"/>
              </a:rPr>
              <a:t></a:t>
            </a:r>
            <a:r>
              <a:rPr lang="en-US" altLang="en-US" sz="3600" b="1" i="1" baseline="-25000" dirty="0">
                <a:solidFill>
                  <a:schemeClr val="tx2"/>
                </a:solidFill>
                <a:sym typeface="Symbol" pitchFamily="18" charset="2"/>
              </a:rPr>
              <a:t>s</a:t>
            </a:r>
            <a:r>
              <a:rPr lang="en-US" altLang="en-US" sz="3600" b="1" dirty="0">
                <a:solidFill>
                  <a:schemeClr val="tx2"/>
                </a:solidFill>
                <a:sym typeface="Symbol" pitchFamily="18" charset="2"/>
              </a:rPr>
              <a:t> &lt; </a:t>
            </a:r>
            <a:r>
              <a:rPr lang="en-US" altLang="en-US" sz="3600" b="1" i="1" dirty="0">
                <a:solidFill>
                  <a:schemeClr val="tx2"/>
                </a:solidFill>
                <a:sym typeface="Symbol" pitchFamily="18" charset="2"/>
              </a:rPr>
              <a:t></a:t>
            </a:r>
            <a:r>
              <a:rPr lang="en-US" altLang="en-US" sz="3600" b="1" i="1" baseline="-25000" dirty="0">
                <a:solidFill>
                  <a:schemeClr val="tx2"/>
                </a:solidFill>
                <a:sym typeface="Symbol" pitchFamily="18" charset="2"/>
              </a:rPr>
              <a:t>u </a:t>
            </a:r>
            <a:endParaRPr lang="en-US" altLang="en-US" sz="3600" b="1" dirty="0">
              <a:solidFill>
                <a:srgbClr val="FF0000"/>
              </a:solidFill>
              <a:sym typeface="Symbol" pitchFamily="18" charset="2"/>
            </a:endParaRPr>
          </a:p>
        </p:txBody>
      </p:sp>
      <p:sp>
        <p:nvSpPr>
          <p:cNvPr id="5" name="Slide Number Placeholder 4"/>
          <p:cNvSpPr>
            <a:spLocks noGrp="1"/>
          </p:cNvSpPr>
          <p:nvPr>
            <p:ph type="sldNum" sz="quarter" idx="12"/>
          </p:nvPr>
        </p:nvSpPr>
        <p:spPr>
          <a:xfrm>
            <a:off x="6457950" y="6356351"/>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73D16339-B72B-854C-B6B4-B792DBA7120B}" type="slidenum">
              <a:rPr lang="en-US" smtClean="0"/>
              <a:pPr/>
              <a:t>72</a:t>
            </a:fld>
            <a:endParaRPr lang="en-US" dirty="0"/>
          </a:p>
        </p:txBody>
      </p:sp>
    </p:spTree>
    <p:extLst>
      <p:ext uri="{BB962C8B-B14F-4D97-AF65-F5344CB8AC3E}">
        <p14:creationId xmlns:p14="http://schemas.microsoft.com/office/powerpoint/2010/main" val="11687757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274638"/>
            <a:ext cx="8229600" cy="792162"/>
          </a:xfrm>
        </p:spPr>
        <p:txBody>
          <a:bodyPr/>
          <a:lstStyle/>
          <a:p>
            <a:r>
              <a:rPr lang="en-US" dirty="0"/>
              <a:t>Two Sample T-Test … SAS Output</a:t>
            </a:r>
          </a:p>
        </p:txBody>
      </p:sp>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76600" y="1098096"/>
            <a:ext cx="6023367" cy="50958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Oval 5"/>
          <p:cNvSpPr/>
          <p:nvPr/>
        </p:nvSpPr>
        <p:spPr>
          <a:xfrm>
            <a:off x="5791200" y="3352800"/>
            <a:ext cx="1447800" cy="457200"/>
          </a:xfrm>
          <a:prstGeom prst="ellipse">
            <a:avLst/>
          </a:pr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Slide Number Placeholder 2"/>
          <p:cNvSpPr>
            <a:spLocks noGrp="1"/>
          </p:cNvSpPr>
          <p:nvPr>
            <p:ph type="sldNum" sz="quarter" idx="12"/>
          </p:nvPr>
        </p:nvSpPr>
        <p:spPr>
          <a:xfrm>
            <a:off x="6457950" y="6356351"/>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73D16339-B72B-854C-B6B4-B792DBA7120B}" type="slidenum">
              <a:rPr lang="en-US" smtClean="0"/>
              <a:pPr/>
              <a:t>73</a:t>
            </a:fld>
            <a:endParaRPr lang="en-US" dirty="0"/>
          </a:p>
        </p:txBody>
      </p:sp>
      <p:sp>
        <p:nvSpPr>
          <p:cNvPr id="7" name="Rectangle 6"/>
          <p:cNvSpPr/>
          <p:nvPr/>
        </p:nvSpPr>
        <p:spPr>
          <a:xfrm>
            <a:off x="1676401" y="4495801"/>
            <a:ext cx="2552701" cy="1200329"/>
          </a:xfrm>
          <a:prstGeom prst="rect">
            <a:avLst/>
          </a:prstGeom>
        </p:spPr>
        <p:txBody>
          <a:bodyPr wrap="square">
            <a:spAutoFit/>
          </a:bodyPr>
          <a:lstStyle/>
          <a:p>
            <a:pPr>
              <a:spcBef>
                <a:spcPct val="0"/>
              </a:spcBef>
              <a:buClrTx/>
              <a:buFontTx/>
              <a:buNone/>
            </a:pPr>
            <a:r>
              <a:rPr lang="en-US" altLang="en-US" sz="3600" b="1" i="1" dirty="0">
                <a:solidFill>
                  <a:schemeClr val="tx2"/>
                </a:solidFill>
              </a:rPr>
              <a:t>H</a:t>
            </a:r>
            <a:r>
              <a:rPr lang="en-US" altLang="en-US" sz="3600" b="1" baseline="-25000" dirty="0">
                <a:solidFill>
                  <a:schemeClr val="tx2"/>
                </a:solidFill>
              </a:rPr>
              <a:t>0</a:t>
            </a:r>
            <a:r>
              <a:rPr lang="en-US" altLang="en-US" sz="3600" b="1" dirty="0">
                <a:solidFill>
                  <a:schemeClr val="tx2"/>
                </a:solidFill>
              </a:rPr>
              <a:t>: </a:t>
            </a:r>
            <a:r>
              <a:rPr lang="en-US" altLang="en-US" sz="3600" b="1" i="1" dirty="0">
                <a:solidFill>
                  <a:schemeClr val="tx2"/>
                </a:solidFill>
                <a:sym typeface="Symbol" pitchFamily="18" charset="2"/>
              </a:rPr>
              <a:t></a:t>
            </a:r>
            <a:r>
              <a:rPr lang="en-US" altLang="en-US" sz="3600" b="1" i="1" baseline="-25000" dirty="0">
                <a:solidFill>
                  <a:schemeClr val="tx2"/>
                </a:solidFill>
                <a:sym typeface="Symbol" pitchFamily="18" charset="2"/>
              </a:rPr>
              <a:t>s</a:t>
            </a:r>
            <a:r>
              <a:rPr lang="en-US" altLang="en-US" sz="3600" b="1" dirty="0">
                <a:solidFill>
                  <a:schemeClr val="tx2"/>
                </a:solidFill>
                <a:sym typeface="Symbol" pitchFamily="18" charset="2"/>
              </a:rPr>
              <a:t> = </a:t>
            </a:r>
            <a:r>
              <a:rPr lang="en-US" altLang="en-US" sz="3600" b="1" i="1" dirty="0">
                <a:solidFill>
                  <a:schemeClr val="tx2"/>
                </a:solidFill>
                <a:sym typeface="Symbol" pitchFamily="18" charset="2"/>
              </a:rPr>
              <a:t></a:t>
            </a:r>
            <a:r>
              <a:rPr lang="en-US" altLang="en-US" sz="3600" b="1" i="1" baseline="-25000" dirty="0">
                <a:solidFill>
                  <a:schemeClr val="tx2"/>
                </a:solidFill>
                <a:sym typeface="Symbol" pitchFamily="18" charset="2"/>
              </a:rPr>
              <a:t>u</a:t>
            </a:r>
            <a:endParaRPr lang="en-US" altLang="en-US" sz="3600" b="1" baseline="-25000" dirty="0">
              <a:solidFill>
                <a:schemeClr val="tx2"/>
              </a:solidFill>
              <a:sym typeface="Symbol" pitchFamily="18" charset="2"/>
            </a:endParaRPr>
          </a:p>
          <a:p>
            <a:pPr>
              <a:spcBef>
                <a:spcPct val="0"/>
              </a:spcBef>
              <a:buClrTx/>
              <a:buFontTx/>
              <a:buNone/>
            </a:pPr>
            <a:r>
              <a:rPr lang="en-US" altLang="en-US" sz="3600" b="1" i="1" dirty="0">
                <a:solidFill>
                  <a:schemeClr val="tx2"/>
                </a:solidFill>
                <a:sym typeface="Symbol" pitchFamily="18" charset="2"/>
              </a:rPr>
              <a:t>H</a:t>
            </a:r>
            <a:r>
              <a:rPr lang="en-US" altLang="en-US" sz="3600" b="1" baseline="-25000" dirty="0">
                <a:solidFill>
                  <a:schemeClr val="tx2"/>
                </a:solidFill>
                <a:sym typeface="Symbol" pitchFamily="18" charset="2"/>
              </a:rPr>
              <a:t>1</a:t>
            </a:r>
            <a:r>
              <a:rPr lang="en-US" altLang="en-US" sz="3600" b="1" dirty="0">
                <a:solidFill>
                  <a:schemeClr val="tx2"/>
                </a:solidFill>
                <a:sym typeface="Symbol" pitchFamily="18" charset="2"/>
              </a:rPr>
              <a:t>: </a:t>
            </a:r>
            <a:r>
              <a:rPr lang="en-US" altLang="en-US" sz="3600" b="1" i="1" dirty="0">
                <a:solidFill>
                  <a:schemeClr val="tx2"/>
                </a:solidFill>
                <a:sym typeface="Symbol" pitchFamily="18" charset="2"/>
              </a:rPr>
              <a:t></a:t>
            </a:r>
            <a:r>
              <a:rPr lang="en-US" altLang="en-US" sz="3600" b="1" i="1" baseline="-25000" dirty="0">
                <a:solidFill>
                  <a:schemeClr val="tx2"/>
                </a:solidFill>
                <a:sym typeface="Symbol" pitchFamily="18" charset="2"/>
              </a:rPr>
              <a:t>s</a:t>
            </a:r>
            <a:r>
              <a:rPr lang="en-US" altLang="en-US" sz="3600" b="1" dirty="0">
                <a:solidFill>
                  <a:schemeClr val="tx2"/>
                </a:solidFill>
                <a:sym typeface="Symbol" pitchFamily="18" charset="2"/>
              </a:rPr>
              <a:t> &lt; </a:t>
            </a:r>
            <a:r>
              <a:rPr lang="en-US" altLang="en-US" sz="3600" b="1" i="1" dirty="0">
                <a:solidFill>
                  <a:schemeClr val="tx2"/>
                </a:solidFill>
                <a:sym typeface="Symbol" pitchFamily="18" charset="2"/>
              </a:rPr>
              <a:t></a:t>
            </a:r>
            <a:r>
              <a:rPr lang="en-US" altLang="en-US" sz="3600" b="1" i="1" baseline="-25000" dirty="0">
                <a:solidFill>
                  <a:schemeClr val="tx2"/>
                </a:solidFill>
                <a:sym typeface="Symbol" pitchFamily="18" charset="2"/>
              </a:rPr>
              <a:t>u </a:t>
            </a:r>
            <a:endParaRPr lang="en-US" altLang="en-US" sz="3600" b="1" dirty="0">
              <a:solidFill>
                <a:srgbClr val="FF0000"/>
              </a:solidFill>
              <a:sym typeface="Symbol" pitchFamily="18" charset="2"/>
            </a:endParaRPr>
          </a:p>
        </p:txBody>
      </p:sp>
      <p:sp>
        <p:nvSpPr>
          <p:cNvPr id="8" name="TextBox 7"/>
          <p:cNvSpPr txBox="1"/>
          <p:nvPr/>
        </p:nvSpPr>
        <p:spPr>
          <a:xfrm>
            <a:off x="1676401" y="5867400"/>
            <a:ext cx="2552701" cy="923330"/>
          </a:xfrm>
          <a:prstGeom prst="rect">
            <a:avLst/>
          </a:prstGeom>
          <a:noFill/>
        </p:spPr>
        <p:txBody>
          <a:bodyPr wrap="square" rtlCol="0">
            <a:spAutoFit/>
          </a:bodyPr>
          <a:lstStyle/>
          <a:p>
            <a:r>
              <a:rPr lang="en-US" dirty="0"/>
              <a:t>Fail to reject the null hypothesis at 0.05 level.  </a:t>
            </a:r>
          </a:p>
        </p:txBody>
      </p:sp>
      <p:sp>
        <p:nvSpPr>
          <p:cNvPr id="9" name="Oval 8"/>
          <p:cNvSpPr/>
          <p:nvPr/>
        </p:nvSpPr>
        <p:spPr>
          <a:xfrm>
            <a:off x="7391400" y="4495800"/>
            <a:ext cx="685800" cy="228600"/>
          </a:xfrm>
          <a:prstGeom prst="ellipse">
            <a:avLst/>
          </a:pr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208846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Full Example: Promotion Data</a:t>
            </a:r>
          </a:p>
        </p:txBody>
      </p:sp>
      <p:sp>
        <p:nvSpPr>
          <p:cNvPr id="3" name="Content Placeholder 2"/>
          <p:cNvSpPr>
            <a:spLocks noGrp="1"/>
          </p:cNvSpPr>
          <p:nvPr>
            <p:ph idx="1"/>
          </p:nvPr>
        </p:nvSpPr>
        <p:spPr>
          <a:xfrm>
            <a:off x="1981200" y="1600200"/>
            <a:ext cx="8229600" cy="4267200"/>
          </a:xfrm>
        </p:spPr>
        <p:txBody>
          <a:bodyPr>
            <a:normAutofit fontScale="85000" lnSpcReduction="20000"/>
          </a:bodyPr>
          <a:lstStyle/>
          <a:p>
            <a:pPr marL="0" indent="0">
              <a:buNone/>
            </a:pPr>
            <a:r>
              <a:rPr lang="en-US" b="1" dirty="0"/>
              <a:t>State the Problem: </a:t>
            </a:r>
            <a:r>
              <a:rPr lang="en-US" dirty="0"/>
              <a:t>We would like to test the claim that the mean of the successful group is less than the mean of the unsuccessful group. </a:t>
            </a:r>
          </a:p>
          <a:p>
            <a:pPr marL="0" indent="0">
              <a:buNone/>
            </a:pPr>
            <a:r>
              <a:rPr lang="en-US" b="1" dirty="0"/>
              <a:t>Check Assumptions:</a:t>
            </a:r>
          </a:p>
          <a:p>
            <a:pPr marL="514350" indent="-514350">
              <a:buAutoNum type="arabicPeriod"/>
            </a:pPr>
            <a:r>
              <a:rPr lang="en-US" dirty="0"/>
              <a:t>Normally Distributed Populations</a:t>
            </a:r>
          </a:p>
          <a:p>
            <a:pPr marL="514350" indent="-514350">
              <a:buAutoNum type="arabicPeriod"/>
            </a:pPr>
            <a:r>
              <a:rPr lang="en-US" dirty="0"/>
              <a:t>Equal Standard Deviations</a:t>
            </a:r>
          </a:p>
          <a:p>
            <a:pPr marL="514350" indent="-514350">
              <a:buAutoNum type="arabicPeriod"/>
            </a:pPr>
            <a:r>
              <a:rPr lang="en-US" dirty="0"/>
              <a:t>Independent Observations</a:t>
            </a:r>
          </a:p>
          <a:p>
            <a:pPr marL="0" indent="0">
              <a:buNone/>
            </a:pPr>
            <a:r>
              <a:rPr lang="en-US" b="1" dirty="0"/>
              <a:t>Run the Test:</a:t>
            </a:r>
          </a:p>
          <a:p>
            <a:pPr marL="0" indent="0">
              <a:buNone/>
            </a:pPr>
            <a:r>
              <a:rPr lang="en-US" dirty="0"/>
              <a:t>1.    First 5 steps.</a:t>
            </a:r>
          </a:p>
          <a:p>
            <a:pPr marL="0" indent="0">
              <a:buNone/>
            </a:pPr>
            <a:r>
              <a:rPr lang="en-US" b="1" dirty="0"/>
              <a:t>State the Scope and Conclusion.</a:t>
            </a:r>
          </a:p>
        </p:txBody>
      </p:sp>
      <p:sp>
        <p:nvSpPr>
          <p:cNvPr id="4" name="Slide Number Placeholder 3"/>
          <p:cNvSpPr>
            <a:spLocks noGrp="1"/>
          </p:cNvSpPr>
          <p:nvPr>
            <p:ph type="sldNum" sz="quarter" idx="12"/>
          </p:nvPr>
        </p:nvSpPr>
        <p:spPr>
          <a:xfrm>
            <a:off x="6457950" y="6356351"/>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73D16339-B72B-854C-B6B4-B792DBA7120B}" type="slidenum">
              <a:rPr lang="en-US" smtClean="0"/>
              <a:pPr/>
              <a:t>74</a:t>
            </a:fld>
            <a:endParaRPr lang="en-US" dirty="0"/>
          </a:p>
        </p:txBody>
      </p:sp>
    </p:spTree>
    <p:extLst>
      <p:ext uri="{BB962C8B-B14F-4D97-AF65-F5344CB8AC3E}">
        <p14:creationId xmlns:p14="http://schemas.microsoft.com/office/powerpoint/2010/main" val="2232940235"/>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981200" y="1143001"/>
            <a:ext cx="8229600" cy="4525963"/>
          </a:xfrm>
        </p:spPr>
        <p:txBody>
          <a:bodyPr>
            <a:normAutofit fontScale="92500" lnSpcReduction="20000"/>
          </a:bodyPr>
          <a:lstStyle/>
          <a:p>
            <a:pPr marL="0" indent="0">
              <a:buNone/>
            </a:pPr>
            <a:r>
              <a:rPr lang="en-US" dirty="0"/>
              <a:t>Since the study is between successful and unsuccessful candidates for a promotion, subjects cannot be randomly assigned to the two groups, and we have an observational study.  For this reason we cannot make any causal inference and must limit our conclusions to differences of group means.  </a:t>
            </a:r>
          </a:p>
          <a:p>
            <a:pPr marL="0" indent="0">
              <a:buNone/>
            </a:pPr>
            <a:r>
              <a:rPr lang="en-US" dirty="0"/>
              <a:t>However, the sample was an SRS and thus any results can be inferred back to candidates for promotion from the population that the Revenue Commissioners of Ireland sampled.  </a:t>
            </a:r>
          </a:p>
        </p:txBody>
      </p:sp>
      <p:sp>
        <p:nvSpPr>
          <p:cNvPr id="2" name="TextBox 1"/>
          <p:cNvSpPr txBox="1"/>
          <p:nvPr/>
        </p:nvSpPr>
        <p:spPr>
          <a:xfrm>
            <a:off x="3810000" y="457201"/>
            <a:ext cx="4343400" cy="646331"/>
          </a:xfrm>
          <a:prstGeom prst="rect">
            <a:avLst/>
          </a:prstGeom>
          <a:noFill/>
        </p:spPr>
        <p:txBody>
          <a:bodyPr wrap="square" rtlCol="0">
            <a:spAutoFit/>
          </a:bodyPr>
          <a:lstStyle/>
          <a:p>
            <a:pPr algn="ctr"/>
            <a:r>
              <a:rPr lang="en-US" sz="3600" dirty="0"/>
              <a:t>SCOPE</a:t>
            </a:r>
          </a:p>
        </p:txBody>
      </p:sp>
      <p:sp>
        <p:nvSpPr>
          <p:cNvPr id="4" name="Slide Number Placeholder 3"/>
          <p:cNvSpPr>
            <a:spLocks noGrp="1"/>
          </p:cNvSpPr>
          <p:nvPr>
            <p:ph type="sldNum" sz="quarter" idx="12"/>
          </p:nvPr>
        </p:nvSpPr>
        <p:spPr>
          <a:xfrm>
            <a:off x="6457950" y="6356351"/>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73D16339-B72B-854C-B6B4-B792DBA7120B}" type="slidenum">
              <a:rPr lang="en-US" smtClean="0"/>
              <a:pPr/>
              <a:t>75</a:t>
            </a:fld>
            <a:endParaRPr lang="en-US" dirty="0"/>
          </a:p>
        </p:txBody>
      </p:sp>
    </p:spTree>
    <p:extLst>
      <p:ext uri="{BB962C8B-B14F-4D97-AF65-F5344CB8AC3E}">
        <p14:creationId xmlns:p14="http://schemas.microsoft.com/office/powerpoint/2010/main" val="3369281105"/>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304800"/>
            <a:ext cx="8229600" cy="1143000"/>
          </a:xfrm>
        </p:spPr>
        <p:txBody>
          <a:bodyPr/>
          <a:lstStyle/>
          <a:p>
            <a:r>
              <a:rPr lang="en-US" dirty="0"/>
              <a:t>Conclusion</a:t>
            </a:r>
          </a:p>
        </p:txBody>
      </p:sp>
      <p:sp>
        <p:nvSpPr>
          <p:cNvPr id="3" name="Content Placeholder 2"/>
          <p:cNvSpPr>
            <a:spLocks noGrp="1"/>
          </p:cNvSpPr>
          <p:nvPr>
            <p:ph idx="1"/>
          </p:nvPr>
        </p:nvSpPr>
        <p:spPr>
          <a:xfrm>
            <a:off x="1981200" y="1752600"/>
            <a:ext cx="8229600" cy="3200400"/>
          </a:xfrm>
        </p:spPr>
        <p:txBody>
          <a:bodyPr>
            <a:normAutofit fontScale="92500" lnSpcReduction="10000"/>
          </a:bodyPr>
          <a:lstStyle/>
          <a:p>
            <a:pPr marL="0" indent="0">
              <a:buNone/>
            </a:pPr>
            <a:r>
              <a:rPr lang="en-US" altLang="en-US" b="1" dirty="0"/>
              <a:t>There is not sufficient evidence to support the claim at the </a:t>
            </a:r>
            <a:r>
              <a:rPr lang="el-GR" altLang="en-US" b="1" dirty="0"/>
              <a:t>α</a:t>
            </a:r>
            <a:r>
              <a:rPr lang="en-US" altLang="en-US" b="1" dirty="0"/>
              <a:t>=.05 level of significance (p-value = .4357) that the mean age of those who were given a promotion is lower than those who were not given the promotion in this . A 90% confidence interval for this difference is (-6.3 points, 5.2 points.)</a:t>
            </a:r>
          </a:p>
          <a:p>
            <a:pPr marL="0" indent="0">
              <a:buNone/>
            </a:pPr>
            <a:endParaRPr lang="en-US" dirty="0"/>
          </a:p>
        </p:txBody>
      </p:sp>
      <p:sp>
        <p:nvSpPr>
          <p:cNvPr id="4" name="Slide Number Placeholder 3"/>
          <p:cNvSpPr>
            <a:spLocks noGrp="1"/>
          </p:cNvSpPr>
          <p:nvPr>
            <p:ph type="sldNum" sz="quarter" idx="12"/>
          </p:nvPr>
        </p:nvSpPr>
        <p:spPr>
          <a:xfrm>
            <a:off x="6457950" y="6356351"/>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73D16339-B72B-854C-B6B4-B792DBA7120B}" type="slidenum">
              <a:rPr lang="en-US" smtClean="0"/>
              <a:pPr/>
              <a:t>76</a:t>
            </a:fld>
            <a:endParaRPr lang="en-US" dirty="0"/>
          </a:p>
        </p:txBody>
      </p:sp>
    </p:spTree>
    <p:extLst>
      <p:ext uri="{BB962C8B-B14F-4D97-AF65-F5344CB8AC3E}">
        <p14:creationId xmlns:p14="http://schemas.microsoft.com/office/powerpoint/2010/main" val="1907947134"/>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5779330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itle 1"/>
              <p:cNvSpPr>
                <a:spLocks noGrp="1"/>
              </p:cNvSpPr>
              <p:nvPr>
                <p:ph type="title"/>
              </p:nvPr>
            </p:nvSpPr>
            <p:spPr>
              <a:xfrm>
                <a:off x="1781783" y="3429001"/>
                <a:ext cx="8628434" cy="1450757"/>
              </a:xfrm>
            </p:spPr>
            <p:txBody>
              <a:bodyPr/>
              <a:lstStyle/>
              <a:p>
                <a:pPr algn="ctr"/>
                <a:r>
                  <a:rPr lang="en-US" dirty="0"/>
                  <a:t>Question 2</a:t>
                </a:r>
                <a:br>
                  <a:rPr lang="en-US" dirty="0"/>
                </a:br>
                <a:r>
                  <a:rPr lang="en-US" dirty="0"/>
                  <a:t>(</a:t>
                </a:r>
                <a14:m>
                  <m:oMath xmlns:m="http://schemas.openxmlformats.org/officeDocument/2006/math">
                    <m:r>
                      <a:rPr lang="en-US" i="1" smtClean="0">
                        <a:latin typeface="Cambria Math" panose="02040503050406030204" pitchFamily="18" charset="0"/>
                        <a:ea typeface="Cambria Math" panose="02040503050406030204" pitchFamily="18" charset="0"/>
                      </a:rPr>
                      <m:t>≤</m:t>
                    </m:r>
                    <m:r>
                      <a:rPr lang="en-US" b="0" i="0" smtClean="0">
                        <a:latin typeface="Cambria Math" panose="02040503050406030204" pitchFamily="18" charset="0"/>
                        <a:ea typeface="Cambria Math" panose="02040503050406030204" pitchFamily="18" charset="0"/>
                      </a:rPr>
                      <m:t>2</m:t>
                    </m:r>
                  </m:oMath>
                </a14:m>
                <a:r>
                  <a:rPr lang="en-US" dirty="0"/>
                  <a:t> hours)</a:t>
                </a:r>
                <a:br>
                  <a:rPr lang="en-US" dirty="0"/>
                </a:br>
                <a:br>
                  <a:rPr lang="en-US" dirty="0"/>
                </a:br>
                <a:endParaRPr lang="en-US" dirty="0"/>
              </a:p>
            </p:txBody>
          </p:sp>
        </mc:Choice>
        <mc:Fallback xmlns="">
          <p:sp>
            <p:nvSpPr>
              <p:cNvPr id="2" name="Title 1"/>
              <p:cNvSpPr>
                <a:spLocks noGrp="1" noRot="1" noChangeAspect="1" noMove="1" noResize="1" noEditPoints="1" noAdjustHandles="1" noChangeArrowheads="1" noChangeShapeType="1" noTextEdit="1"/>
              </p:cNvSpPr>
              <p:nvPr>
                <p:ph type="title"/>
              </p:nvPr>
            </p:nvSpPr>
            <p:spPr>
              <a:xfrm>
                <a:off x="1781783" y="3429001"/>
                <a:ext cx="8628434" cy="1450757"/>
              </a:xfrm>
              <a:blipFill>
                <a:blip r:embed="rId2"/>
                <a:stretch>
                  <a:fillRect t="-55263"/>
                </a:stretch>
              </a:blipFill>
            </p:spPr>
            <p:txBody>
              <a:bodyPr/>
              <a:lstStyle/>
              <a:p>
                <a:r>
                  <a:rPr lang="en-US">
                    <a:noFill/>
                  </a:rPr>
                  <a:t> </a:t>
                </a:r>
              </a:p>
            </p:txBody>
          </p:sp>
        </mc:Fallback>
      </mc:AlternateContent>
      <p:sp>
        <p:nvSpPr>
          <p:cNvPr id="4" name="Slide Number Placeholder 3"/>
          <p:cNvSpPr>
            <a:spLocks noGrp="1"/>
          </p:cNvSpPr>
          <p:nvPr>
            <p:ph type="sldNum" sz="quarter" idx="12"/>
          </p:nvPr>
        </p:nvSpPr>
        <p:spPr>
          <a:xfrm>
            <a:off x="7425345" y="6459789"/>
            <a:ext cx="984019" cy="365125"/>
          </a:xfrm>
          <a:prstGeom prst="rect">
            <a:avLst/>
          </a:prstGeom>
        </p:spPr>
        <p:txBody>
          <a:bodyPr vert="horz" lIns="91440" tIns="45720" rIns="91440" bIns="45720" rtlCol="0" anchor="ctr"/>
          <a:lstStyle>
            <a:defPPr>
              <a:defRPr lang="en-US"/>
            </a:defPPr>
            <a:lvl1pPr marL="0" algn="r" defTabSz="914400" rtl="0" eaLnBrk="1" latinLnBrk="0" hangingPunct="1">
              <a:defRPr sz="1050" kern="1200">
                <a:solidFill>
                  <a:srgbClr val="FFFFFF"/>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fld id="{85BC5B7D-D6B0-4550-9BAF-D21F2647AC79}" type="slidenum">
              <a:rPr lang="en-US" altLang="en-US" smtClean="0"/>
              <a:pPr>
                <a:defRPr/>
              </a:pPr>
              <a:t>8</a:t>
            </a:fld>
            <a:endParaRPr lang="en-US" altLang="en-US" dirty="0"/>
          </a:p>
        </p:txBody>
      </p:sp>
    </p:spTree>
    <p:extLst>
      <p:ext uri="{BB962C8B-B14F-4D97-AF65-F5344CB8AC3E}">
        <p14:creationId xmlns:p14="http://schemas.microsoft.com/office/powerpoint/2010/main" val="27165848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DEF953-F2D3-6445-B01A-40BC80BA6C54}"/>
              </a:ext>
            </a:extLst>
          </p:cNvPr>
          <p:cNvSpPr>
            <a:spLocks noGrp="1"/>
          </p:cNvSpPr>
          <p:nvPr>
            <p:ph type="title"/>
          </p:nvPr>
        </p:nvSpPr>
        <p:spPr/>
        <p:txBody>
          <a:bodyPr/>
          <a:lstStyle/>
          <a:p>
            <a:r>
              <a:rPr lang="en-US" dirty="0"/>
              <a:t>Reaction Time Experiment</a:t>
            </a:r>
          </a:p>
        </p:txBody>
      </p:sp>
      <p:sp>
        <p:nvSpPr>
          <p:cNvPr id="3" name="Content Placeholder 2">
            <a:extLst>
              <a:ext uri="{FF2B5EF4-FFF2-40B4-BE49-F238E27FC236}">
                <a16:creationId xmlns:a16="http://schemas.microsoft.com/office/drawing/2014/main" id="{2EEC6702-C4A1-7140-BB28-0214BE294479}"/>
              </a:ext>
            </a:extLst>
          </p:cNvPr>
          <p:cNvSpPr>
            <a:spLocks noGrp="1"/>
          </p:cNvSpPr>
          <p:nvPr>
            <p:ph idx="1"/>
          </p:nvPr>
        </p:nvSpPr>
        <p:spPr>
          <a:xfrm>
            <a:off x="1610324" y="1265237"/>
            <a:ext cx="10581676" cy="4525963"/>
          </a:xfrm>
        </p:spPr>
        <p:txBody>
          <a:bodyPr/>
          <a:lstStyle/>
          <a:p>
            <a:r>
              <a:rPr lang="en-US" sz="1950" dirty="0"/>
              <a:t>A double blind study was conducted to test the effect of the drug Ritalin on the reflexes.  To test for this effect, subjects were recruited via an add in the newspaper and paid $500 for their time.  The subject was to come in twice and would be given a placebo in one of the visits and a dose of Ritalin in the other visit.  Neither the subjects nor the researcher that gave the subject the pills new which was the Ritalin and which was the placebo (double blind).  During both visits the subject wore earphones and had twitch detectors taped to the skin around their eyes.  The headphones would play a soft static sound and would periodically blast a loud sound that would cause the subject to twitch.  The researchers had a machine that would measure and record the time between the sound being initiated and the subjects eye twitch.  For each subject the sound was initiated 10 times and the average reaction time was recorded. </a:t>
            </a:r>
          </a:p>
          <a:p>
            <a:r>
              <a:rPr lang="en-US" sz="1950" dirty="0"/>
              <a:t>The data file </a:t>
            </a:r>
            <a:r>
              <a:rPr lang="en-US" sz="1950" i="1" dirty="0" err="1"/>
              <a:t>twitch.csv</a:t>
            </a:r>
            <a:r>
              <a:rPr lang="en-US" sz="1950" i="1" dirty="0"/>
              <a:t> </a:t>
            </a:r>
            <a:r>
              <a:rPr lang="en-US" sz="1950" dirty="0"/>
              <a:t>contains the average reaction time while on the placebo and Ritalin treatments.  </a:t>
            </a:r>
          </a:p>
          <a:p>
            <a:r>
              <a:rPr lang="en-US" sz="1950" dirty="0"/>
              <a:t>Your goal is to conduct the </a:t>
            </a:r>
            <a:r>
              <a:rPr lang="en-US" sz="1950" i="1" dirty="0"/>
              <a:t>appropriate</a:t>
            </a:r>
            <a:r>
              <a:rPr lang="en-US" sz="1950" dirty="0"/>
              <a:t> 6 – step test to see if there is evidence that Ritalin causes slower reaction time. </a:t>
            </a:r>
          </a:p>
          <a:p>
            <a:r>
              <a:rPr lang="en-US" sz="1950"/>
              <a:t>Hint for this problem: Be mindful of your choice of test! </a:t>
            </a:r>
            <a:endParaRPr lang="en-US" sz="1950" dirty="0"/>
          </a:p>
          <a:p>
            <a:r>
              <a:rPr lang="en-US" sz="1950" dirty="0"/>
              <a:t>Be sure to include a confidence interval and mention if it agrees with the hypothesis test.</a:t>
            </a:r>
          </a:p>
        </p:txBody>
      </p:sp>
      <p:pic>
        <p:nvPicPr>
          <p:cNvPr id="4" name="Picture 3">
            <a:extLst>
              <a:ext uri="{FF2B5EF4-FFF2-40B4-BE49-F238E27FC236}">
                <a16:creationId xmlns:a16="http://schemas.microsoft.com/office/drawing/2014/main" id="{79FC67DC-518B-9C42-B645-BD5C2A261785}"/>
              </a:ext>
            </a:extLst>
          </p:cNvPr>
          <p:cNvPicPr>
            <a:picLocks noChangeAspect="1"/>
          </p:cNvPicPr>
          <p:nvPr/>
        </p:nvPicPr>
        <p:blipFill>
          <a:blip r:embed="rId2"/>
          <a:stretch>
            <a:fillRect/>
          </a:stretch>
        </p:blipFill>
        <p:spPr>
          <a:xfrm>
            <a:off x="161694" y="1462896"/>
            <a:ext cx="1448630" cy="3760047"/>
          </a:xfrm>
          <a:prstGeom prst="rect">
            <a:avLst/>
          </a:prstGeom>
        </p:spPr>
      </p:pic>
      <p:pic>
        <p:nvPicPr>
          <p:cNvPr id="5" name="Picture 4">
            <a:extLst>
              <a:ext uri="{FF2B5EF4-FFF2-40B4-BE49-F238E27FC236}">
                <a16:creationId xmlns:a16="http://schemas.microsoft.com/office/drawing/2014/main" id="{3BD2D63C-1987-3241-8F9D-D5093DF2B6C7}"/>
              </a:ext>
            </a:extLst>
          </p:cNvPr>
          <p:cNvPicPr>
            <a:picLocks noChangeAspect="1"/>
          </p:cNvPicPr>
          <p:nvPr/>
        </p:nvPicPr>
        <p:blipFill>
          <a:blip r:embed="rId3"/>
          <a:stretch>
            <a:fillRect/>
          </a:stretch>
        </p:blipFill>
        <p:spPr>
          <a:xfrm>
            <a:off x="170988" y="5222943"/>
            <a:ext cx="1447800" cy="1319106"/>
          </a:xfrm>
          <a:prstGeom prst="rect">
            <a:avLst/>
          </a:prstGeom>
        </p:spPr>
      </p:pic>
    </p:spTree>
    <p:extLst>
      <p:ext uri="{BB962C8B-B14F-4D97-AF65-F5344CB8AC3E}">
        <p14:creationId xmlns:p14="http://schemas.microsoft.com/office/powerpoint/2010/main" val="25740776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MMPROD_NEXTUNIQUEID" val="10034"/>
  <p:tag name="MMPROD_UIDATA" val="&lt;database version=&quot;11.0&quot;&gt;&lt;object type=&quot;1&quot; unique_id=&quot;10001&quot;&gt;&lt;object type=&quot;2&quot; unique_id=&quot;47998&quot;&gt;&lt;object type=&quot;3&quot; unique_id=&quot;47999&quot;&gt;&lt;property id=&quot;20148&quot; value=&quot;5&quot;/&gt;&lt;property id=&quot;20300&quot; value=&quot;Slide 1 - &amp;quot;Insert Title Here&amp;quot;&quot;/&gt;&lt;property id=&quot;20307&quot; value=&quot;269&quot;/&gt;&lt;/object&gt;&lt;object type=&quot;3&quot; unique_id=&quot;48000&quot;&gt;&lt;property id=&quot;20148&quot; value=&quot;5&quot;/&gt;&lt;property id=&quot;20300&quot; value=&quot;Slide 2 - &amp;quot;Header&amp;quot;&quot;/&gt;&lt;property id=&quot;20307&quot; value=&quot;266&quot;/&gt;&lt;/object&gt;&lt;object type=&quot;3&quot; unique_id=&quot;48001&quot;&gt;&lt;property id=&quot;20148&quot; value=&quot;5&quot;/&gt;&lt;property id=&quot;20300&quot; value=&quot;Slide 7&quot;/&gt;&lt;property id=&quot;20307&quot; value=&quot;267&quot;/&gt;&lt;/object&gt;&lt;object type=&quot;3&quot; unique_id=&quot;48032&quot;&gt;&lt;property id=&quot;20148&quot; value=&quot;5&quot;/&gt;&lt;property id=&quot;20300&quot; value=&quot;Slide 3&quot;/&gt;&lt;property id=&quot;20307&quot; value=&quot;270&quot;/&gt;&lt;/object&gt;&lt;object type=&quot;3&quot; unique_id=&quot;48033&quot;&gt;&lt;property id=&quot;20148&quot; value=&quot;5&quot;/&gt;&lt;property id=&quot;20300&quot; value=&quot;Slide 4&quot;/&gt;&lt;property id=&quot;20307&quot; value=&quot;271&quot;/&gt;&lt;/object&gt;&lt;object type=&quot;3&quot; unique_id=&quot;48034&quot;&gt;&lt;property id=&quot;20148&quot; value=&quot;5&quot;/&gt;&lt;property id=&quot;20300&quot; value=&quot;Slide 5&quot;/&gt;&lt;property id=&quot;20307&quot; value=&quot;272&quot;/&gt;&lt;/object&gt;&lt;object type=&quot;3&quot; unique_id=&quot;48035&quot;&gt;&lt;property id=&quot;20148&quot; value=&quot;5&quot;/&gt;&lt;property id=&quot;20300&quot; value=&quot;Slide 6&quot;/&gt;&lt;property id=&quot;20307&quot; value=&quot;273&quot;/&gt;&lt;/object&gt;&lt;/object&gt;&lt;object type=&quot;8&quot; unique_id=&quot;48006&quot;&gt;&lt;/object&gt;&lt;/object&gt;&lt;/database&gt;"/>
  <p:tag name="SECTOMILLISECCONVERTED" val="1"/>
</p:tagLst>
</file>

<file path=ppt/theme/theme1.xml><?xml version="1.0" encoding="utf-8"?>
<a:theme xmlns:a="http://schemas.openxmlformats.org/drawingml/2006/main" name="1_Body Slides">
  <a:themeElements>
    <a:clrScheme name="Southern Methodist University palette">
      <a:dk1>
        <a:srgbClr val="000000"/>
      </a:dk1>
      <a:lt1>
        <a:srgbClr val="FFFFFF"/>
      </a:lt1>
      <a:dk2>
        <a:srgbClr val="303651"/>
      </a:dk2>
      <a:lt2>
        <a:srgbClr val="8EB8E5"/>
      </a:lt2>
      <a:accent1>
        <a:srgbClr val="344CA1"/>
      </a:accent1>
      <a:accent2>
        <a:srgbClr val="DDCBA3"/>
      </a:accent2>
      <a:accent3>
        <a:srgbClr val="CC0034"/>
      </a:accent3>
      <a:accent4>
        <a:srgbClr val="928981"/>
      </a:accent4>
      <a:accent5>
        <a:srgbClr val="F9CA12"/>
      </a:accent5>
      <a:accent6>
        <a:srgbClr val="404041"/>
      </a:accent6>
      <a:hlink>
        <a:srgbClr val="0562C1"/>
      </a:hlink>
      <a:folHlink>
        <a:srgbClr val="0563C1"/>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9884</TotalTime>
  <Words>5641</Words>
  <Application>Microsoft Macintosh PowerPoint</Application>
  <PresentationFormat>Widescreen</PresentationFormat>
  <Paragraphs>441</Paragraphs>
  <Slides>77</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77</vt:i4>
      </vt:variant>
    </vt:vector>
  </HeadingPairs>
  <TitlesOfParts>
    <vt:vector size="82" baseType="lpstr">
      <vt:lpstr>Arial</vt:lpstr>
      <vt:lpstr>Calibri</vt:lpstr>
      <vt:lpstr>Cambria</vt:lpstr>
      <vt:lpstr>Cambria Math</vt:lpstr>
      <vt:lpstr>1_Body Slides</vt:lpstr>
      <vt:lpstr>For Live Session Assignment (FLS) </vt:lpstr>
      <vt:lpstr>Question 1: Quick Quiz Questions</vt:lpstr>
      <vt:lpstr>Question 1</vt:lpstr>
      <vt:lpstr>Question 2</vt:lpstr>
      <vt:lpstr>Question 3</vt:lpstr>
      <vt:lpstr>Question 4</vt:lpstr>
      <vt:lpstr>End Question 1:  Quick Quiz Questions</vt:lpstr>
      <vt:lpstr>Question 2 (≤2 hours)  </vt:lpstr>
      <vt:lpstr>Reaction Time Experiment</vt:lpstr>
      <vt:lpstr>Reaction Time Experiment: Solution</vt:lpstr>
      <vt:lpstr>Reaction Time Experiment: Solution</vt:lpstr>
      <vt:lpstr>End Question 2   </vt:lpstr>
      <vt:lpstr>Finding the P-value</vt:lpstr>
      <vt:lpstr>Finding the P-value</vt:lpstr>
      <vt:lpstr>Finding the P-value</vt:lpstr>
      <vt:lpstr>Finding the P-value</vt:lpstr>
      <vt:lpstr>Finding the P-value</vt:lpstr>
      <vt:lpstr>Assumptions: When data is not normal</vt:lpstr>
      <vt:lpstr>Assumptions: When variances are not equal</vt:lpstr>
      <vt:lpstr>The Take Away</vt:lpstr>
      <vt:lpstr>Log Transformation</vt:lpstr>
      <vt:lpstr>Question 3 (≤2 hours)  </vt:lpstr>
      <vt:lpstr>Education and Income…</vt:lpstr>
      <vt:lpstr>State the Problem</vt:lpstr>
      <vt:lpstr>Address the Assumptions (graphically and verbally).</vt:lpstr>
      <vt:lpstr>Address the Assumptions (graphically and verbally).</vt:lpstr>
      <vt:lpstr>6 Step Test: Two Sided</vt:lpstr>
      <vt:lpstr>6 Step Test: 1 Sided</vt:lpstr>
      <vt:lpstr>6 Step Test: 1 Sided (SAS)</vt:lpstr>
      <vt:lpstr>6 Step Test: 1 Sided Test With 2 Sided CI (SAS)</vt:lpstr>
      <vt:lpstr>6 Step Test: 1 Sided Test With 2 Sided CI (SAS)</vt:lpstr>
      <vt:lpstr>End Question 3   </vt:lpstr>
      <vt:lpstr>Question 4: Takeaways!</vt:lpstr>
      <vt:lpstr>Question 5: Questions!</vt:lpstr>
      <vt:lpstr>End For Live Session Assignment Unit 3!</vt:lpstr>
      <vt:lpstr>Appendix</vt:lpstr>
      <vt:lpstr>Appendix</vt:lpstr>
      <vt:lpstr>Theory</vt:lpstr>
      <vt:lpstr>Log Transformations: Theory</vt:lpstr>
      <vt:lpstr>Log Transformations: Theory</vt:lpstr>
      <vt:lpstr>Log (base e) Transformations: Theory</vt:lpstr>
      <vt:lpstr>Log (base 10) Transformations: Theory</vt:lpstr>
      <vt:lpstr>FULL EXAMPLE:  SSHA Data</vt:lpstr>
      <vt:lpstr>Full Example: SSHA Data</vt:lpstr>
      <vt:lpstr>First Check …. q-q Plot</vt:lpstr>
      <vt:lpstr>Histograms</vt:lpstr>
      <vt:lpstr>Normality Assumption</vt:lpstr>
      <vt:lpstr>Full Example: SSHA Data</vt:lpstr>
      <vt:lpstr>Equality of Variances </vt:lpstr>
      <vt:lpstr>Full Example: SSHA Data</vt:lpstr>
      <vt:lpstr>Independent Observations</vt:lpstr>
      <vt:lpstr>Full Example: SSHA Data</vt:lpstr>
      <vt:lpstr>Run The Two Sample T-Test!!!</vt:lpstr>
      <vt:lpstr>Critical Value</vt:lpstr>
      <vt:lpstr>Two Sample T-Test … SAS Output</vt:lpstr>
      <vt:lpstr>Let’s Formalize This Test Into 6 Steps!</vt:lpstr>
      <vt:lpstr>Full Example: SSHA Data</vt:lpstr>
      <vt:lpstr>Scope</vt:lpstr>
      <vt:lpstr>Two Sample T-Test … SAS Output</vt:lpstr>
      <vt:lpstr>Conclusion</vt:lpstr>
      <vt:lpstr>ANOTHER FULL EXAMPLE</vt:lpstr>
      <vt:lpstr>FULL EXAMPLE:  Promotion Data</vt:lpstr>
      <vt:lpstr>Full Example: Promotion Data</vt:lpstr>
      <vt:lpstr>First Check …. q-q Plot</vt:lpstr>
      <vt:lpstr>Histograms</vt:lpstr>
      <vt:lpstr>Normality Assumption</vt:lpstr>
      <vt:lpstr>Full Example: Promotion Data</vt:lpstr>
      <vt:lpstr>Equality of Variances </vt:lpstr>
      <vt:lpstr>Full Example: Promotion Data</vt:lpstr>
      <vt:lpstr>Independent Observations</vt:lpstr>
      <vt:lpstr>Full Example: Promotion Data</vt:lpstr>
      <vt:lpstr>Run The Two Sample T-Test!!!</vt:lpstr>
      <vt:lpstr>Two Sample T-Test … SAS Output</vt:lpstr>
      <vt:lpstr>Full Example: Promotion Data</vt:lpstr>
      <vt:lpstr>PowerPoint Presentation</vt:lpstr>
      <vt:lpstr>Conclusion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Southern Methodist University</dc:title>
  <dc:subject/>
  <dc:creator>Administrator</dc:creator>
  <cp:keywords/>
  <dc:description/>
  <cp:lastModifiedBy>Microsoft Office User</cp:lastModifiedBy>
  <cp:revision>260</cp:revision>
  <cp:lastPrinted>2020-09-21T07:53:02Z</cp:lastPrinted>
  <dcterms:created xsi:type="dcterms:W3CDTF">2016-03-21T14:12:59Z</dcterms:created>
  <dcterms:modified xsi:type="dcterms:W3CDTF">2021-01-22T04:15:57Z</dcterms:modified>
  <cp:category/>
</cp:coreProperties>
</file>

<file path=docProps/thumbnail.jpeg>
</file>